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Default Extension="jpg" ContentType="image/jpeg"/>
  <Override PartName="/ppt/slides/slide38.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37.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6.xml" ContentType="application/vnd.openxmlformats-officedocument.presentationml.slideMaster+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Masters/slideMaster5.xml" ContentType="application/vnd.openxmlformats-officedocument.presentationml.slideMaster+xml"/>
  <Override PartName="/ppt/notesSlides/notesSlide8.xml" ContentType="application/vnd.openxmlformats-officedocument.presentationml.notesSlide+xml"/>
  <Override PartName="/ppt/notesSlides/notesSlide14.xml" ContentType="application/vnd.openxmlformats-officedocument.presentationml.notesSlide+xml"/>
  <Override PartName="/ppt/slideLayouts/slideLayout70.xml" ContentType="application/vnd.openxmlformats-officedocument.presentationml.slideLayout+xml"/>
  <Override PartName="/ppt/slideLayouts/slideLayout40.xml" ContentType="application/vnd.openxmlformats-officedocument.presentationml.slideLayout+xml"/>
  <Override PartName="/ppt/slideLayouts/slideLayout74.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75.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7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1.xml" ContentType="application/vnd.openxmlformats-officedocument.presentationml.slideLayout+xml"/>
  <Override PartName="/ppt/slideLayouts/slideLayout73.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71.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13.xml" ContentType="application/vnd.openxmlformats-officedocument.presentationml.slideLayout+xml"/>
  <Override PartName="/ppt/slideLayouts/slideLayout25.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7.xml" ContentType="application/vnd.openxmlformats-officedocument.presentationml.tags+xml"/>
  <Override PartName="/docProps/app.xml" ContentType="application/vnd.openxmlformats-officedocument.extended-properties+xml"/>
  <Override PartName="/ppt/tags/tag36.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ppt/tags/tag32.xml" ContentType="application/vnd.openxmlformats-officedocument.presentationml.tags+xml"/>
  <Override PartName="/ppt/tags/tag34.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12.xml" ContentType="application/vnd.openxmlformats-officedocument.presentationml.tags+xml"/>
  <Override PartName="/ppt/tags/tag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6.xml" ContentType="application/vnd.openxmlformats-officedocument.presentationml.tags+xml"/>
  <Override PartName="/ppt/tags/tag33.xml" ContentType="application/vnd.openxmlformats-officedocument.presentationml.tags+xml"/>
  <Override PartName="/ppt/tags/tag27.xml" ContentType="application/vnd.openxmlformats-officedocument.presentationml.tags+xml"/>
  <Override PartName="/ppt/tags/tag26.xml" ContentType="application/vnd.openxmlformats-officedocument.presentationml.tags+xml"/>
  <Override PartName="/ppt/tags/tag25.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5.xml" ContentType="application/vnd.openxmlformats-officedocument.presentationml.tags+xml"/>
  <Override PartName="/ppt/tags/tag50.xml" ContentType="application/vnd.openxmlformats-officedocument.presentationml.tags+xml"/>
  <Override PartName="/ppt/tags/tag38.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97.xml" ContentType="application/vnd.openxmlformats-officedocument.presentationml.tags+xml"/>
  <Override PartName="/ppt/tags/tag47.xml" ContentType="application/vnd.openxmlformats-officedocument.presentationml.tags+xml"/>
  <Override PartName="/ppt/tags/tag96.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45.xml" ContentType="application/vnd.openxmlformats-officedocument.presentationml.tags+xml"/>
  <Override PartName="/ppt/tags/tag121.xml" ContentType="application/vnd.openxmlformats-officedocument.presentationml.tags+xml"/>
  <Override PartName="/ppt/tags/tag115.xml" ContentType="application/vnd.openxmlformats-officedocument.presentationml.tags+xml"/>
  <Override PartName="/ppt/tags/tag114.xml" ContentType="application/vnd.openxmlformats-officedocument.presentationml.tags+xml"/>
  <Override PartName="/ppt/tags/tag113.xml" ContentType="application/vnd.openxmlformats-officedocument.presentationml.tags+xml"/>
  <Override PartName="/ppt/tags/tag108.xml" ContentType="application/vnd.openxmlformats-officedocument.presentationml.tags+xml"/>
  <Override PartName="/ppt/tags/tag46.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88.xml" ContentType="application/vnd.openxmlformats-officedocument.presentationml.tags+xml"/>
  <Override PartName="/ppt/tags/tag87.xml" ContentType="application/vnd.openxmlformats-officedocument.presentationml.tags+xml"/>
  <Override PartName="/ppt/tags/tag86.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49.xml" ContentType="application/vnd.openxmlformats-officedocument.presentationml.tags+xml"/>
  <Override PartName="/ppt/tags/tag60.xml" ContentType="application/vnd.openxmlformats-officedocument.presentationml.tags+xml"/>
  <Override PartName="/ppt/tags/tag59.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48.xml" ContentType="application/vnd.openxmlformats-officedocument.presentationml.tags+xml"/>
  <Override PartName="/ppt/tags/tag85.xml" ContentType="application/vnd.openxmlformats-officedocument.presentationml.tags+xml"/>
  <Override PartName="/ppt/tags/tag79.xml" ContentType="application/vnd.openxmlformats-officedocument.presentationml.tags+xml"/>
  <Override PartName="/ppt/tags/tag78.xml" ContentType="application/vnd.openxmlformats-officedocument.presentationml.tags+xml"/>
  <Override PartName="/ppt/tags/tag77.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41.xml" ContentType="application/vnd.openxmlformats-officedocument.presentationml.tags+xml"/>
  <Override PartName="/ppt/tags/tag168.xml" ContentType="application/vnd.openxmlformats-officedocument.presentationml.tags+xml"/>
  <Override PartName="/ppt/tags/tag167.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39.xml" ContentType="application/vnd.openxmlformats-officedocument.presentationml.tags+xml"/>
  <Override PartName="/ppt/tags/tag186.xml" ContentType="application/vnd.openxmlformats-officedocument.presentationml.tags+xml"/>
  <Override PartName="/ppt/tags/tag185.xml" ContentType="application/vnd.openxmlformats-officedocument.presentationml.tags+xml"/>
  <Override PartName="/ppt/tags/tag184.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4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59.xml" ContentType="application/vnd.openxmlformats-officedocument.presentationml.tags+xml"/>
  <Override PartName="/ppt/tags/tag158.xml" ContentType="application/vnd.openxmlformats-officedocument.presentationml.tags+xml"/>
  <Override PartName="/ppt/tags/tag157.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44.xml" ContentType="application/vnd.openxmlformats-officedocument.presentationml.tags+xml"/>
  <Override PartName="/ppt/tags/tag132.xml" ContentType="application/vnd.openxmlformats-officedocument.presentationml.tags+xml"/>
  <Override PartName="/ppt/tags/tag131.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42.xml" ContentType="application/vnd.openxmlformats-officedocument.presentationml.tags+xml"/>
  <Override PartName="/ppt/tags/tag150.xml" ContentType="application/vnd.openxmlformats-officedocument.presentationml.tags+xml"/>
  <Override PartName="/ppt/tags/tag149.xml" ContentType="application/vnd.openxmlformats-officedocument.presentationml.tags+xml"/>
  <Override PartName="/ppt/tags/tag148.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43.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37.xml" ContentType="application/vnd.openxmlformats-officedocument.presentationml.tag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86" r:id="rId3"/>
    <p:sldMasterId id="2147483703" r:id="rId4"/>
    <p:sldMasterId id="2147483715" r:id="rId5"/>
    <p:sldMasterId id="2147483727" r:id="rId6"/>
  </p:sldMasterIdLst>
  <p:notesMasterIdLst>
    <p:notesMasterId r:id="rId46"/>
  </p:notesMasterIdLst>
  <p:sldIdLst>
    <p:sldId id="257" r:id="rId7"/>
    <p:sldId id="258"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96" r:id="rId29"/>
    <p:sldId id="259" r:id="rId30"/>
    <p:sldId id="260" r:id="rId31"/>
    <p:sldId id="261" r:id="rId32"/>
    <p:sldId id="262" r:id="rId33"/>
    <p:sldId id="263" r:id="rId34"/>
    <p:sldId id="264" r:id="rId35"/>
    <p:sldId id="286" r:id="rId36"/>
    <p:sldId id="287" r:id="rId37"/>
    <p:sldId id="288" r:id="rId38"/>
    <p:sldId id="289" r:id="rId39"/>
    <p:sldId id="290" r:id="rId40"/>
    <p:sldId id="291" r:id="rId41"/>
    <p:sldId id="292" r:id="rId42"/>
    <p:sldId id="293" r:id="rId43"/>
    <p:sldId id="294" r:id="rId44"/>
    <p:sldId id="295" r:id="rId45"/>
  </p:sldIdLst>
  <p:sldSz cx="9144000" cy="6858000" type="screen4x3"/>
  <p:notesSz cx="6858000" cy="9144000"/>
  <p:custShowLst>
    <p:custShow name="METODOLOGIA TRADICIONAL" id="0">
      <p:sldLst>
        <p:sld r:id="rId9"/>
        <p:sld r:id="rId10"/>
        <p:sld r:id="rId11"/>
        <p:sld r:id="rId12"/>
        <p:sld r:id="rId13"/>
        <p:sld r:id="rId14"/>
        <p:sld r:id="rId15"/>
        <p:sld r:id="rId16"/>
        <p:sld r:id="rId17"/>
        <p:sld r:id="rId18"/>
        <p:sld r:id="rId19"/>
        <p:sld r:id="rId20"/>
        <p:sld r:id="rId21"/>
        <p:sld r:id="rId22"/>
        <p:sld r:id="rId23"/>
        <p:sld r:id="rId24"/>
        <p:sld r:id="rId25"/>
        <p:sld r:id="rId26"/>
        <p:sld r:id="rId27"/>
        <p:sld r:id="rId28"/>
      </p:sldLst>
    </p:custShow>
    <p:custShow name="CANALES_DIGITALES" id="1">
      <p:sldLst>
        <p:sld r:id="rId30"/>
        <p:sld r:id="rId31"/>
        <p:sld r:id="rId32"/>
        <p:sld r:id="rId33"/>
        <p:sld r:id="rId34"/>
        <p:sld r:id="rId35"/>
      </p:sldLst>
    </p:custShow>
    <p:custShow name="PASIVOS" id="2">
      <p:sldLst>
        <p:sld r:id="rId36"/>
        <p:sld r:id="rId37"/>
        <p:sld r:id="rId38"/>
        <p:sld r:id="rId39"/>
        <p:sld r:id="rId40"/>
        <p:sld r:id="rId41"/>
        <p:sld r:id="rId42"/>
        <p:sld r:id="rId43"/>
        <p:sld r:id="rId44"/>
      </p:sldLst>
    </p:custShow>
    <p:custShow name="Sistemas_Core" id="3">
      <p:sldLst/>
    </p:custShow>
  </p:custShow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0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ustomXml" Target="../customXml/item3.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ustomXml" Target="../customXml/item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1E198D-9A93-4A9B-8B9D-78779DF66804}" type="datetimeFigureOut">
              <a:rPr lang="es-CL" smtClean="0"/>
              <a:t>02/10/2014</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A4B30D-715D-4238-A31B-57397B927746}" type="slidenum">
              <a:rPr lang="es-CL" smtClean="0"/>
              <a:t>‹Nº›</a:t>
            </a:fld>
            <a:endParaRPr lang="es-CL"/>
          </a:p>
        </p:txBody>
      </p:sp>
    </p:spTree>
    <p:extLst>
      <p:ext uri="{BB962C8B-B14F-4D97-AF65-F5344CB8AC3E}">
        <p14:creationId xmlns:p14="http://schemas.microsoft.com/office/powerpoint/2010/main" val="358955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3</a:t>
            </a:fld>
            <a:endParaRPr lang="de-DE" smtClean="0">
              <a:solidFill>
                <a:prstClr val="black"/>
              </a:solidFill>
            </a:endParaRPr>
          </a:p>
        </p:txBody>
      </p:sp>
    </p:spTree>
    <p:extLst>
      <p:ext uri="{BB962C8B-B14F-4D97-AF65-F5344CB8AC3E}">
        <p14:creationId xmlns:p14="http://schemas.microsoft.com/office/powerpoint/2010/main" val="4135758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12</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13</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14</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15</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16</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17</a:t>
            </a:fld>
            <a:endParaRPr lang="de-DE" smtClean="0">
              <a:solidFill>
                <a:prstClr val="black"/>
              </a:solidFill>
            </a:endParaRPr>
          </a:p>
        </p:txBody>
      </p:sp>
    </p:spTree>
    <p:extLst>
      <p:ext uri="{BB962C8B-B14F-4D97-AF65-F5344CB8AC3E}">
        <p14:creationId xmlns:p14="http://schemas.microsoft.com/office/powerpoint/2010/main" val="276740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18</a:t>
            </a:fld>
            <a:endParaRPr lang="de-DE" smtClean="0">
              <a:solidFill>
                <a:prstClr val="black"/>
              </a:solidFill>
            </a:endParaRPr>
          </a:p>
        </p:txBody>
      </p:sp>
    </p:spTree>
    <p:extLst>
      <p:ext uri="{BB962C8B-B14F-4D97-AF65-F5344CB8AC3E}">
        <p14:creationId xmlns:p14="http://schemas.microsoft.com/office/powerpoint/2010/main" val="75720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19</a:t>
            </a:fld>
            <a:endParaRPr lang="de-DE" smtClean="0">
              <a:solidFill>
                <a:prstClr val="black"/>
              </a:solidFill>
            </a:endParaRPr>
          </a:p>
        </p:txBody>
      </p:sp>
    </p:spTree>
    <p:extLst>
      <p:ext uri="{BB962C8B-B14F-4D97-AF65-F5344CB8AC3E}">
        <p14:creationId xmlns:p14="http://schemas.microsoft.com/office/powerpoint/2010/main" val="2741230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20</a:t>
            </a:fld>
            <a:endParaRPr lang="de-DE" smtClean="0">
              <a:solidFill>
                <a:prstClr val="black"/>
              </a:solidFill>
            </a:endParaRPr>
          </a:p>
        </p:txBody>
      </p:sp>
    </p:spTree>
    <p:extLst>
      <p:ext uri="{BB962C8B-B14F-4D97-AF65-F5344CB8AC3E}">
        <p14:creationId xmlns:p14="http://schemas.microsoft.com/office/powerpoint/2010/main" val="4064987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21</a:t>
            </a:fld>
            <a:endParaRPr lang="de-DE" smtClean="0">
              <a:solidFill>
                <a:prstClr val="black"/>
              </a:solidFill>
            </a:endParaRPr>
          </a:p>
        </p:txBody>
      </p:sp>
    </p:spTree>
    <p:extLst>
      <p:ext uri="{BB962C8B-B14F-4D97-AF65-F5344CB8AC3E}">
        <p14:creationId xmlns:p14="http://schemas.microsoft.com/office/powerpoint/2010/main" val="218898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4</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22</a:t>
            </a:fld>
            <a:endParaRPr lang="de-DE" smtClean="0">
              <a:solidFill>
                <a:prstClr val="black"/>
              </a:solidFill>
            </a:endParaRPr>
          </a:p>
        </p:txBody>
      </p:sp>
    </p:spTree>
    <p:extLst>
      <p:ext uri="{BB962C8B-B14F-4D97-AF65-F5344CB8AC3E}">
        <p14:creationId xmlns:p14="http://schemas.microsoft.com/office/powerpoint/2010/main" val="413575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23</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a:p>
        </p:txBody>
      </p:sp>
      <p:sp>
        <p:nvSpPr>
          <p:cNvPr id="4" name="3 Marcador de número de diapositiva"/>
          <p:cNvSpPr>
            <a:spLocks noGrp="1"/>
          </p:cNvSpPr>
          <p:nvPr>
            <p:ph type="sldNum" sz="quarter" idx="10"/>
          </p:nvPr>
        </p:nvSpPr>
        <p:spPr/>
        <p:txBody>
          <a:bodyPr/>
          <a:lstStyle/>
          <a:p>
            <a:pPr>
              <a:defRPr/>
            </a:pPr>
            <a:fld id="{92D67230-B86F-46D1-9871-53E01D36E433}" type="slidenum">
              <a:rPr lang="es-CL" smtClean="0">
                <a:solidFill>
                  <a:prstClr val="black"/>
                </a:solidFill>
              </a:rPr>
              <a:pPr>
                <a:defRPr/>
              </a:pPr>
              <a:t>33</a:t>
            </a:fld>
            <a:endParaRPr lang="es-CL">
              <a:solidFill>
                <a:prstClr val="black"/>
              </a:solidFill>
            </a:endParaRPr>
          </a:p>
        </p:txBody>
      </p:sp>
    </p:spTree>
    <p:extLst>
      <p:ext uri="{BB962C8B-B14F-4D97-AF65-F5344CB8AC3E}">
        <p14:creationId xmlns:p14="http://schemas.microsoft.com/office/powerpoint/2010/main" val="277994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5</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6</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7</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8</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9</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10</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xfrm>
            <a:off x="1143000" y="687388"/>
            <a:ext cx="4572000" cy="3429000"/>
          </a:xfrm>
          <a:noFill/>
          <a:ln>
            <a:solidFill>
              <a:srgbClr val="000000"/>
            </a:solidFill>
            <a:miter lim="800000"/>
            <a:headEnd/>
            <a:tailEnd/>
          </a:ln>
        </p:spPr>
      </p:sp>
      <p:sp>
        <p:nvSpPr>
          <p:cNvPr id="20483"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68162C4-04AA-4067-86B5-170C1391E4E7}" type="slidenum">
              <a:rPr lang="de-DE" smtClean="0">
                <a:solidFill>
                  <a:prstClr val="black"/>
                </a:solidFill>
              </a:rPr>
              <a:pPr/>
              <a:t>11</a:t>
            </a:fld>
            <a:endParaRPr lang="de-DE" smtClean="0">
              <a:solidFill>
                <a:prstClr val="black"/>
              </a:solidFill>
            </a:endParaRPr>
          </a:p>
        </p:txBody>
      </p:sp>
    </p:spTree>
    <p:extLst>
      <p:ext uri="{BB962C8B-B14F-4D97-AF65-F5344CB8AC3E}">
        <p14:creationId xmlns:p14="http://schemas.microsoft.com/office/powerpoint/2010/main" val="3511903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02/10/2014</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Tree>
    <p:extLst>
      <p:ext uri="{BB962C8B-B14F-4D97-AF65-F5344CB8AC3E}">
        <p14:creationId xmlns:p14="http://schemas.microsoft.com/office/powerpoint/2010/main" val="261414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194948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16510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1007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1503918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373218563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1695778511"/>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27" name="Shape 27"/>
          <p:cNvSpPr>
            <a:spLocks noGrp="1"/>
          </p:cNvSpPr>
          <p:nvPr>
            <p:ph type="title"/>
          </p:nvPr>
        </p:nvSpPr>
        <p:spPr>
          <a:xfrm>
            <a:off x="400050" y="234950"/>
            <a:ext cx="8339138" cy="709774"/>
          </a:xfrm>
          <a:prstGeom prst="rect">
            <a:avLst/>
          </a:prstGeom>
        </p:spPr>
        <p:txBody>
          <a:bodyPr/>
          <a:lstStyle/>
          <a:p>
            <a:pPr lvl="0">
              <a:defRPr sz="1800"/>
            </a:pPr>
            <a:r>
              <a:rPr sz="2400"/>
              <a:t>Texto del título</a:t>
            </a:r>
          </a:p>
        </p:txBody>
      </p:sp>
      <p:sp>
        <p:nvSpPr>
          <p:cNvPr id="28" name="Shape 28"/>
          <p:cNvSpPr>
            <a:spLocks noGrp="1"/>
          </p:cNvSpPr>
          <p:nvPr>
            <p:ph type="body" idx="1"/>
          </p:nvPr>
        </p:nvSpPr>
        <p:spPr>
          <a:xfrm>
            <a:off x="400050" y="1232756"/>
            <a:ext cx="8339138" cy="5015644"/>
          </a:xfrm>
          <a:prstGeom prst="rect">
            <a:avLst/>
          </a:prstGeom>
        </p:spPr>
        <p:txBody>
          <a:bodyPr/>
          <a:lstStyle>
            <a:lvl1pPr>
              <a:spcBef>
                <a:spcPts val="252"/>
              </a:spcBef>
              <a:defRPr>
                <a:solidFill>
                  <a:schemeClr val="tx1"/>
                </a:solidFill>
              </a:defRPr>
            </a:lvl1pPr>
            <a:lvl2pPr>
              <a:spcBef>
                <a:spcPts val="252"/>
              </a:spcBef>
              <a:defRPr sz="2000">
                <a:solidFill>
                  <a:schemeClr val="tx1"/>
                </a:solidFill>
              </a:defRPr>
            </a:lvl2pPr>
            <a:lvl3pPr>
              <a:spcBef>
                <a:spcPts val="252"/>
              </a:spcBef>
              <a:defRPr sz="2000">
                <a:solidFill>
                  <a:schemeClr val="tx1"/>
                </a:solidFill>
              </a:defRPr>
            </a:lvl3pPr>
            <a:lvl4pPr>
              <a:spcBef>
                <a:spcPts val="252"/>
              </a:spcBef>
              <a:defRPr sz="2000">
                <a:solidFill>
                  <a:schemeClr val="tx1"/>
                </a:solidFill>
              </a:defRPr>
            </a:lvl4pPr>
            <a:lvl5pPr>
              <a:spcBef>
                <a:spcPts val="252"/>
              </a:spcBef>
              <a:defRPr sz="2000">
                <a:solidFill>
                  <a:schemeClr val="tx1"/>
                </a:solidFill>
              </a:defRPr>
            </a:lvl5pPr>
          </a:lstStyle>
          <a:p>
            <a:pPr lvl="0">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1</a:t>
            </a:r>
          </a:p>
          <a:p>
            <a:pPr lvl="1">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2</a:t>
            </a:r>
          </a:p>
          <a:p>
            <a:pPr lvl="2">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3</a:t>
            </a:r>
          </a:p>
          <a:p>
            <a:pPr lvl="3">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4</a:t>
            </a:r>
          </a:p>
          <a:p>
            <a:pPr lvl="4">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5</a:t>
            </a:r>
          </a:p>
        </p:txBody>
      </p:sp>
      <p:sp>
        <p:nvSpPr>
          <p:cNvPr id="4"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5"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6"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31164935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pic>
        <p:nvPicPr>
          <p:cNvPr id="42" name="Logo Banco azul.png"/>
          <p:cNvPicPr/>
          <p:nvPr/>
        </p:nvPicPr>
        <p:blipFill>
          <a:blip r:embed="rId2">
            <a:extLst/>
          </a:blip>
          <a:srcRect t="1854" b="1854"/>
          <a:stretch>
            <a:fillRect/>
          </a:stretch>
        </p:blipFill>
        <p:spPr>
          <a:xfrm>
            <a:off x="3959891" y="6309186"/>
            <a:ext cx="1228980" cy="372184"/>
          </a:xfrm>
          <a:prstGeom prst="rect">
            <a:avLst/>
          </a:prstGeom>
          <a:ln w="12700">
            <a:miter lim="400000"/>
          </a:ln>
        </p:spPr>
      </p:pic>
    </p:spTree>
    <p:extLst>
      <p:ext uri="{BB962C8B-B14F-4D97-AF65-F5344CB8AC3E}">
        <p14:creationId xmlns:p14="http://schemas.microsoft.com/office/powerpoint/2010/main" val="90365906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pic>
        <p:nvPicPr>
          <p:cNvPr id="44" name="Logo Banco blanco.png"/>
          <p:cNvPicPr/>
          <p:nvPr/>
        </p:nvPicPr>
        <p:blipFill>
          <a:blip r:embed="rId2">
            <a:extLst/>
          </a:blip>
          <a:stretch>
            <a:fillRect/>
          </a:stretch>
        </p:blipFill>
        <p:spPr>
          <a:xfrm>
            <a:off x="7701490" y="258631"/>
            <a:ext cx="1313780" cy="413186"/>
          </a:xfrm>
          <a:prstGeom prst="rect">
            <a:avLst/>
          </a:prstGeom>
          <a:ln w="12700">
            <a:miter lim="400000"/>
          </a:ln>
        </p:spPr>
      </p:pic>
      <p:sp>
        <p:nvSpPr>
          <p:cNvPr id="3"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4"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5"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49355646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ítulo (arriba)">
    <p:spTree>
      <p:nvGrpSpPr>
        <p:cNvPr id="1" name=""/>
        <p:cNvGrpSpPr/>
        <p:nvPr/>
      </p:nvGrpSpPr>
      <p:grpSpPr>
        <a:xfrm>
          <a:off x="0" y="0"/>
          <a:ext cx="0" cy="0"/>
          <a:chOff x="0" y="0"/>
          <a:chExt cx="0" cy="0"/>
        </a:xfrm>
      </p:grpSpPr>
      <p:sp>
        <p:nvSpPr>
          <p:cNvPr id="59" name="Shape 59"/>
          <p:cNvSpPr/>
          <p:nvPr/>
        </p:nvSpPr>
        <p:spPr>
          <a:xfrm>
            <a:off x="400050" y="1384300"/>
            <a:ext cx="8344762" cy="91"/>
          </a:xfrm>
          <a:prstGeom prst="rect">
            <a:avLst/>
          </a:prstGeom>
          <a:ln w="12700">
            <a:solidFill>
              <a:srgbClr val="9A9A9A"/>
            </a:solidFill>
            <a:miter lim="400000"/>
          </a:ln>
        </p:spPr>
        <p:txBody>
          <a:bodyPr lIns="0" tIns="0" rIns="0" bIns="0" anchor="ctr"/>
          <a:lstStyle/>
          <a:p>
            <a:pPr defTabSz="192024">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60" name="Shape 60"/>
          <p:cNvSpPr>
            <a:spLocks noGrp="1"/>
          </p:cNvSpPr>
          <p:nvPr>
            <p:ph type="title"/>
          </p:nvPr>
        </p:nvSpPr>
        <p:spPr>
          <a:prstGeom prst="rect">
            <a:avLst/>
          </a:prstGeom>
        </p:spPr>
        <p:txBody>
          <a:bodyPr/>
          <a:lstStyle/>
          <a:p>
            <a:pPr lvl="0">
              <a:defRPr sz="1800"/>
            </a:pPr>
            <a:r>
              <a:rPr sz="2400"/>
              <a:t>Texto del título</a:t>
            </a:r>
          </a:p>
        </p:txBody>
      </p:sp>
      <p:pic>
        <p:nvPicPr>
          <p:cNvPr id="61" name="Logo Banco azul.png"/>
          <p:cNvPicPr/>
          <p:nvPr/>
        </p:nvPicPr>
        <p:blipFill>
          <a:blip r:embed="rId2">
            <a:extLst/>
          </a:blip>
          <a:srcRect t="1854" b="1854"/>
          <a:stretch>
            <a:fillRect/>
          </a:stretch>
        </p:blipFill>
        <p:spPr>
          <a:xfrm>
            <a:off x="7555716" y="802690"/>
            <a:ext cx="1228980" cy="372184"/>
          </a:xfrm>
          <a:prstGeom prst="rect">
            <a:avLst/>
          </a:prstGeom>
          <a:ln w="12700">
            <a:miter lim="400000"/>
          </a:ln>
        </p:spPr>
      </p:pic>
      <p:sp>
        <p:nvSpPr>
          <p:cNvPr id="5"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6"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7"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13029072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243214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3" name="Shape 63"/>
          <p:cNvSpPr>
            <a:spLocks noGrp="1"/>
          </p:cNvSpPr>
          <p:nvPr>
            <p:ph type="title"/>
          </p:nvPr>
        </p:nvSpPr>
        <p:spPr>
          <a:xfrm>
            <a:off x="1812727" y="1151930"/>
            <a:ext cx="5518547" cy="2321719"/>
          </a:xfrm>
          <a:prstGeom prst="rect">
            <a:avLst/>
          </a:prstGeom>
        </p:spPr>
        <p:txBody>
          <a:bodyPr lIns="30004" tIns="30004" rIns="30004" bIns="30004"/>
          <a:lstStyle>
            <a:lvl1pPr algn="ctr" defTabSz="245364">
              <a:defRPr sz="4700">
                <a:latin typeface="Helvetica Light"/>
                <a:ea typeface="Helvetica Light"/>
                <a:cs typeface="Helvetica Light"/>
                <a:sym typeface="Helvetica Light"/>
              </a:defRPr>
            </a:lvl1pPr>
          </a:lstStyle>
          <a:p>
            <a:pPr lvl="0">
              <a:defRPr sz="1800"/>
            </a:pPr>
            <a:r>
              <a:rPr sz="4700"/>
              <a:t>Texto del título</a:t>
            </a:r>
          </a:p>
        </p:txBody>
      </p:sp>
      <p:sp>
        <p:nvSpPr>
          <p:cNvPr id="64" name="Shape 64"/>
          <p:cNvSpPr>
            <a:spLocks noGrp="1"/>
          </p:cNvSpPr>
          <p:nvPr>
            <p:ph type="body" idx="1"/>
          </p:nvPr>
        </p:nvSpPr>
        <p:spPr>
          <a:xfrm>
            <a:off x="1812727" y="3536156"/>
            <a:ext cx="5518547" cy="794743"/>
          </a:xfrm>
          <a:prstGeom prst="rect">
            <a:avLst/>
          </a:prstGeom>
        </p:spPr>
        <p:txBody>
          <a:bodyPr lIns="30004" tIns="30004" rIns="30004" bIns="30004"/>
          <a:lstStyle>
            <a:lvl1pPr marL="0" indent="0" algn="ctr" defTabSz="245364">
              <a:spcBef>
                <a:spcPts val="0"/>
              </a:spcBef>
              <a:buSzTx/>
              <a:buFontTx/>
              <a:buNone/>
              <a:defRPr sz="1800">
                <a:solidFill>
                  <a:srgbClr val="000000"/>
                </a:solidFill>
                <a:latin typeface="Helvetica Light"/>
                <a:ea typeface="Helvetica Light"/>
                <a:cs typeface="Helvetica Light"/>
                <a:sym typeface="Helvetica Light"/>
              </a:defRPr>
            </a:lvl1pPr>
            <a:lvl2pPr marL="0" indent="96012" algn="ctr" defTabSz="245364">
              <a:spcBef>
                <a:spcPts val="0"/>
              </a:spcBef>
              <a:buSzTx/>
              <a:buFontTx/>
              <a:buNone/>
              <a:defRPr sz="1800">
                <a:solidFill>
                  <a:srgbClr val="000000"/>
                </a:solidFill>
                <a:latin typeface="Helvetica Light"/>
                <a:ea typeface="Helvetica Light"/>
                <a:cs typeface="Helvetica Light"/>
                <a:sym typeface="Helvetica Light"/>
              </a:defRPr>
            </a:lvl2pPr>
            <a:lvl3pPr marL="0" indent="192024" algn="ctr" defTabSz="245364">
              <a:spcBef>
                <a:spcPts val="0"/>
              </a:spcBef>
              <a:buSzTx/>
              <a:buFontTx/>
              <a:buNone/>
              <a:defRPr sz="1800">
                <a:solidFill>
                  <a:srgbClr val="000000"/>
                </a:solidFill>
                <a:latin typeface="Helvetica Light"/>
                <a:ea typeface="Helvetica Light"/>
                <a:cs typeface="Helvetica Light"/>
                <a:sym typeface="Helvetica Light"/>
              </a:defRPr>
            </a:lvl3pPr>
            <a:lvl4pPr marL="0" indent="288036" algn="ctr" defTabSz="245364">
              <a:spcBef>
                <a:spcPts val="0"/>
              </a:spcBef>
              <a:buSzTx/>
              <a:buFontTx/>
              <a:buNone/>
              <a:defRPr sz="1800">
                <a:solidFill>
                  <a:srgbClr val="000000"/>
                </a:solidFill>
                <a:latin typeface="Helvetica Light"/>
                <a:ea typeface="Helvetica Light"/>
                <a:cs typeface="Helvetica Light"/>
                <a:sym typeface="Helvetica Light"/>
              </a:defRPr>
            </a:lvl4pPr>
            <a:lvl5pPr marL="0" indent="384048" algn="ctr" defTabSz="245364">
              <a:spcBef>
                <a:spcPts val="0"/>
              </a:spcBef>
              <a:buSzTx/>
              <a:buFontTx/>
              <a:buNone/>
              <a:defRPr sz="1800">
                <a:solidFill>
                  <a:srgbClr val="000000"/>
                </a:solidFill>
                <a:latin typeface="Helvetica Light"/>
                <a:ea typeface="Helvetica Light"/>
                <a:cs typeface="Helvetica Light"/>
                <a:sym typeface="Helvetica Light"/>
              </a:defRPr>
            </a:lvl5pPr>
          </a:lstStyle>
          <a:p>
            <a:pPr lvl="0">
              <a:defRPr sz="1800"/>
            </a:pPr>
            <a:r>
              <a:rPr sz="1800"/>
              <a:t>Nivel de texto 1</a:t>
            </a:r>
          </a:p>
          <a:p>
            <a:pPr lvl="1">
              <a:defRPr sz="1800"/>
            </a:pPr>
            <a:r>
              <a:rPr sz="1800"/>
              <a:t>Nivel de texto 2</a:t>
            </a:r>
          </a:p>
          <a:p>
            <a:pPr lvl="2">
              <a:defRPr sz="1800"/>
            </a:pPr>
            <a:r>
              <a:rPr sz="1800"/>
              <a:t>Nivel de texto 3</a:t>
            </a:r>
          </a:p>
          <a:p>
            <a:pPr lvl="3">
              <a:defRPr sz="1800"/>
            </a:pPr>
            <a:r>
              <a:rPr sz="1800"/>
              <a:t>Nivel de texto 4</a:t>
            </a:r>
          </a:p>
          <a:p>
            <a:pPr lvl="4">
              <a:defRPr sz="1800"/>
            </a:pPr>
            <a:r>
              <a:rPr sz="1800"/>
              <a:t>Nivel de texto 5</a:t>
            </a:r>
          </a:p>
        </p:txBody>
      </p:sp>
    </p:spTree>
    <p:extLst>
      <p:ext uri="{BB962C8B-B14F-4D97-AF65-F5344CB8AC3E}">
        <p14:creationId xmlns:p14="http://schemas.microsoft.com/office/powerpoint/2010/main" val="272173313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8"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9"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3210830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1679" y="638176"/>
            <a:ext cx="8702296" cy="5487989"/>
          </a:xfrm>
        </p:spPr>
        <p:txBody>
          <a:bodyPr/>
          <a:lstStyle>
            <a:lvl1pPr marL="180971" indent="-180971">
              <a:defRPr/>
            </a:lvl1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5"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4"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6"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7"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32948423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6"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7"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8"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205133247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249926" y="638176"/>
            <a:ext cx="4188725" cy="548798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contenido"/>
          <p:cNvSpPr>
            <a:spLocks noGrp="1"/>
          </p:cNvSpPr>
          <p:nvPr>
            <p:ph sz="half" idx="2"/>
          </p:nvPr>
        </p:nvSpPr>
        <p:spPr>
          <a:xfrm>
            <a:off x="4752975" y="638176"/>
            <a:ext cx="4181901" cy="548798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1 Título"/>
          <p:cNvSpPr>
            <a:spLocks noGrp="1"/>
          </p:cNvSpPr>
          <p:nvPr>
            <p:ph type="title"/>
          </p:nvPr>
        </p:nvSpPr>
        <p:spPr>
          <a:xfrm>
            <a:off x="225188" y="58738"/>
            <a:ext cx="8707272" cy="496887"/>
          </a:xfrm>
        </p:spPr>
        <p:txBody>
          <a:bodyPr/>
          <a:lstStyle>
            <a:lvl1pPr>
              <a:defRPr sz="2800"/>
            </a:lvl1pPr>
          </a:lstStyle>
          <a:p>
            <a:r>
              <a:rPr lang="es-ES" dirty="0" smtClean="0"/>
              <a:t>Haga clic para modificar el estilo de título del patrón</a:t>
            </a:r>
            <a:endParaRPr lang="es-ES" dirty="0"/>
          </a:p>
        </p:txBody>
      </p:sp>
      <p:sp>
        <p:nvSpPr>
          <p:cNvPr id="9" name="4 Marcador de fecha"/>
          <p:cNvSpPr>
            <a:spLocks noGrp="1"/>
          </p:cNvSpPr>
          <p:nvPr>
            <p:ph type="dt" sz="half" idx="10"/>
          </p:nvPr>
        </p:nvSpPr>
        <p:spPr>
          <a:xfrm>
            <a:off x="287338" y="6394451"/>
            <a:ext cx="2303462" cy="327025"/>
          </a:xfrm>
          <a:prstGeom prst="rect">
            <a:avLst/>
          </a:prstGeom>
        </p:spPr>
        <p:txBody>
          <a:bodyPr lIns="91438" tIns="45719" rIns="91438" bIns="45719"/>
          <a:lstStyle>
            <a:lvl1pPr algn="l">
              <a:defRPr sz="1200"/>
            </a:lvl1pPr>
          </a:lstStyle>
          <a:p>
            <a:pPr>
              <a:defRPr/>
            </a:pPr>
            <a:fld id="{5D340FCF-5C51-4E33-8DE5-AB903D40D57B}" type="datetime1">
              <a:rPr lang="es-ES" altLang="es-ES" smtClean="0">
                <a:solidFill>
                  <a:srgbClr val="000000"/>
                </a:solidFill>
              </a:rPr>
              <a:pPr>
                <a:defRPr/>
              </a:pPr>
              <a:t>02/10/2014</a:t>
            </a:fld>
            <a:endParaRPr lang="es-ES" altLang="es-ES" dirty="0">
              <a:solidFill>
                <a:srgbClr val="000000"/>
              </a:solidFill>
            </a:endParaRPr>
          </a:p>
        </p:txBody>
      </p:sp>
      <p:sp>
        <p:nvSpPr>
          <p:cNvPr id="10" name="5 Marcador de pie de página"/>
          <p:cNvSpPr>
            <a:spLocks noGrp="1"/>
          </p:cNvSpPr>
          <p:nvPr>
            <p:ph type="ftr" sz="quarter" idx="11"/>
          </p:nvPr>
        </p:nvSpPr>
        <p:spPr>
          <a:xfrm>
            <a:off x="3124200" y="6394451"/>
            <a:ext cx="2895600" cy="327025"/>
          </a:xfrm>
          <a:prstGeom prst="rect">
            <a:avLst/>
          </a:prstGeom>
        </p:spPr>
        <p:txBody>
          <a:bodyPr lIns="91438" tIns="45719" rIns="91438" bIns="45719"/>
          <a:lstStyle>
            <a:lvl1pPr>
              <a:defRPr sz="1100"/>
            </a:lvl1pPr>
          </a:lstStyle>
          <a:p>
            <a:pPr>
              <a:defRPr/>
            </a:pPr>
            <a:r>
              <a:rPr lang="es-ES" altLang="es-ES" dirty="0" smtClean="0">
                <a:solidFill>
                  <a:srgbClr val="000000"/>
                </a:solidFill>
              </a:rPr>
              <a:t>Estrictamente Confidencial</a:t>
            </a:r>
            <a:endParaRPr lang="es-ES" altLang="es-ES" dirty="0">
              <a:solidFill>
                <a:srgbClr val="000000"/>
              </a:solidFill>
            </a:endParaRPr>
          </a:p>
        </p:txBody>
      </p:sp>
      <p:sp>
        <p:nvSpPr>
          <p:cNvPr id="11" name="6 Marcador de número de diapositiva"/>
          <p:cNvSpPr>
            <a:spLocks noGrp="1"/>
          </p:cNvSpPr>
          <p:nvPr>
            <p:ph type="sldNum" sz="quarter" idx="12"/>
          </p:nvPr>
        </p:nvSpPr>
        <p:spPr>
          <a:xfrm>
            <a:off x="6553200" y="6394451"/>
            <a:ext cx="2311400" cy="327025"/>
          </a:xfrm>
          <a:prstGeom prst="rect">
            <a:avLst/>
          </a:prstGeom>
        </p:spPr>
        <p:txBody>
          <a:bodyPr lIns="91438" tIns="45719" rIns="91438" bIns="45719"/>
          <a:lstStyle>
            <a:lvl1pPr algn="r">
              <a:defRPr sz="1000"/>
            </a:lvl1pPr>
          </a:lstStyle>
          <a:p>
            <a:pPr>
              <a:defRPr/>
            </a:pPr>
            <a:fld id="{D8F897EA-5DDA-4A1D-81A9-9F474BBC2365}" type="slidenum">
              <a:rPr lang="es-ES" altLang="es-ES" smtClean="0">
                <a:solidFill>
                  <a:srgbClr val="000000"/>
                </a:solidFill>
              </a:rPr>
              <a:pPr>
                <a:defRPr/>
              </a:pPr>
              <a:t>‹Nº›</a:t>
            </a:fld>
            <a:endParaRPr lang="es-ES" altLang="es-ES" dirty="0">
              <a:solidFill>
                <a:srgbClr val="000000"/>
              </a:solidFill>
            </a:endParaRPr>
          </a:p>
        </p:txBody>
      </p:sp>
    </p:spTree>
    <p:extLst>
      <p:ext uri="{BB962C8B-B14F-4D97-AF65-F5344CB8AC3E}">
        <p14:creationId xmlns:p14="http://schemas.microsoft.com/office/powerpoint/2010/main" val="4201955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02/10/2014</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Tree>
    <p:extLst>
      <p:ext uri="{BB962C8B-B14F-4D97-AF65-F5344CB8AC3E}">
        <p14:creationId xmlns:p14="http://schemas.microsoft.com/office/powerpoint/2010/main" val="3529274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261337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859370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1271161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02/10/2014</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357188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4072016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02/10/2014</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319704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02/10/2014</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1373429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1531078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2976807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12809987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4236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3644313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3809895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2946264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383054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35924136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lvl1pPr>
              <a:defRPr/>
            </a:lvl1pPr>
          </a:lstStyle>
          <a:p>
            <a:fld id="{B2E57615-FDC5-48AB-BEBE-46A777CC9161}" type="datetimeFigureOut">
              <a:rPr lang="es-CL" smtClean="0"/>
              <a:pPr/>
              <a:t>02/10/2014</a:t>
            </a:fld>
            <a:endParaRPr lang="es-CL"/>
          </a:p>
        </p:txBody>
      </p:sp>
      <p:sp>
        <p:nvSpPr>
          <p:cNvPr id="4" name="3 Marcador de pie de página"/>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5" name="4 Marcador de número de diapositiva"/>
          <p:cNvSpPr>
            <a:spLocks noGrp="1"/>
          </p:cNvSpPr>
          <p:nvPr>
            <p:ph type="sldNum" sz="quarter" idx="12"/>
          </p:nvPr>
        </p:nvSpPr>
        <p:spPr/>
        <p:txBody>
          <a:bodyPr/>
          <a:lstStyle>
            <a:lvl1pPr>
              <a:defRPr/>
            </a:lvl1pPr>
          </a:lstStyle>
          <a:p>
            <a:fld id="{E07717C3-2D8D-4B5F-B1C6-FBF793681FF3}" type="slidenum">
              <a:rPr lang="es-CL" smtClean="0"/>
              <a:pPr/>
              <a:t>‹Nº›</a:t>
            </a:fld>
            <a:endParaRPr lang="es-CL"/>
          </a:p>
        </p:txBody>
      </p:sp>
    </p:spTree>
    <p:extLst>
      <p:ext uri="{BB962C8B-B14F-4D97-AF65-F5344CB8AC3E}">
        <p14:creationId xmlns:p14="http://schemas.microsoft.com/office/powerpoint/2010/main" val="24760157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153150"/>
            <a:ext cx="2133600" cy="365125"/>
          </a:xfrm>
        </p:spPr>
        <p:txBody>
          <a:bodyPr/>
          <a:lstStyle>
            <a:lvl1pPr>
              <a:defRPr/>
            </a:lvl1pPr>
          </a:lstStyle>
          <a:p>
            <a:pPr>
              <a:defRPr/>
            </a:pPr>
            <a:fld id="{484E6984-312E-4D1C-9227-B64993A55F8F}" type="datetimeFigureOut">
              <a:rPr lang="es-ES"/>
              <a:pPr>
                <a:defRPr/>
              </a:pPr>
              <a:t>02/10/2014</a:t>
            </a:fld>
            <a:endParaRPr lang="es-ES"/>
          </a:p>
        </p:txBody>
      </p:sp>
      <p:sp>
        <p:nvSpPr>
          <p:cNvPr id="5"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18DE381A-A569-4DFB-8722-C193358FDFC1}" type="slidenum">
              <a:rPr lang="es-ES"/>
              <a:pPr>
                <a:defRPr/>
              </a:pPr>
              <a:t>‹Nº›</a:t>
            </a:fld>
            <a:endParaRPr lang="es-ES"/>
          </a:p>
        </p:txBody>
      </p:sp>
    </p:spTree>
    <p:extLst>
      <p:ext uri="{BB962C8B-B14F-4D97-AF65-F5344CB8AC3E}">
        <p14:creationId xmlns:p14="http://schemas.microsoft.com/office/powerpoint/2010/main" val="301527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30F58E46-35A1-43B2-B927-8001078365B7}"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3B7ED7C-D21B-4405-97D9-54A4D2270B76}" type="slidenum">
              <a:rPr lang="es-ES"/>
              <a:pPr>
                <a:defRPr/>
              </a:pPr>
              <a:t>‹Nº›</a:t>
            </a:fld>
            <a:endParaRPr lang="es-ES"/>
          </a:p>
        </p:txBody>
      </p:sp>
    </p:spTree>
    <p:extLst>
      <p:ext uri="{BB962C8B-B14F-4D97-AF65-F5344CB8AC3E}">
        <p14:creationId xmlns:p14="http://schemas.microsoft.com/office/powerpoint/2010/main" val="7446367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8"/>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74BD5247-5189-4365-B0F6-7F47EA3E0C63}"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687C65E1-1790-455C-9903-C3986F940AA3}" type="slidenum">
              <a:rPr lang="es-ES"/>
              <a:pPr>
                <a:defRPr/>
              </a:pPr>
              <a:t>‹Nº›</a:t>
            </a:fld>
            <a:endParaRPr lang="es-ES"/>
          </a:p>
        </p:txBody>
      </p:sp>
    </p:spTree>
    <p:extLst>
      <p:ext uri="{BB962C8B-B14F-4D97-AF65-F5344CB8AC3E}">
        <p14:creationId xmlns:p14="http://schemas.microsoft.com/office/powerpoint/2010/main" val="3940124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0C93386D-987A-4AE6-A7CE-6FEEB1281BB4}"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DBE39738-73DF-4C65-BA28-8391890BB6F6}" type="slidenum">
              <a:rPr lang="es-ES"/>
              <a:pPr>
                <a:defRPr/>
              </a:pPr>
              <a:t>‹Nº›</a:t>
            </a:fld>
            <a:endParaRPr lang="es-ES"/>
          </a:p>
        </p:txBody>
      </p:sp>
    </p:spTree>
    <p:extLst>
      <p:ext uri="{BB962C8B-B14F-4D97-AF65-F5344CB8AC3E}">
        <p14:creationId xmlns:p14="http://schemas.microsoft.com/office/powerpoint/2010/main" val="4211914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5ABB7F02-CA27-4C96-89E0-7FD6FEC5155D}" type="datetimeFigureOut">
              <a:rPr lang="es-ES"/>
              <a:pPr>
                <a:defRPr/>
              </a:pPr>
              <a:t>02/10/2014</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B6CF2E1E-4923-412A-9DE9-41192A0D6F68}" type="slidenum">
              <a:rPr lang="es-ES"/>
              <a:pPr>
                <a:defRPr/>
              </a:pPr>
              <a:t>‹Nº›</a:t>
            </a:fld>
            <a:endParaRPr lang="es-ES"/>
          </a:p>
        </p:txBody>
      </p:sp>
    </p:spTree>
    <p:extLst>
      <p:ext uri="{BB962C8B-B14F-4D97-AF65-F5344CB8AC3E}">
        <p14:creationId xmlns:p14="http://schemas.microsoft.com/office/powerpoint/2010/main" val="12434746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8F2F2B72-C9CF-4254-9C94-1473ADBCBECC}" type="datetimeFigureOut">
              <a:rPr lang="es-ES"/>
              <a:pPr>
                <a:defRPr/>
              </a:pPr>
              <a:t>02/10/2014</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996F3CD8-C9EF-415B-95FA-4BA1D53355C6}" type="slidenum">
              <a:rPr lang="es-ES"/>
              <a:pPr>
                <a:defRPr/>
              </a:pPr>
              <a:t>‹Nº›</a:t>
            </a:fld>
            <a:endParaRPr lang="es-ES"/>
          </a:p>
        </p:txBody>
      </p:sp>
    </p:spTree>
    <p:extLst>
      <p:ext uri="{BB962C8B-B14F-4D97-AF65-F5344CB8AC3E}">
        <p14:creationId xmlns:p14="http://schemas.microsoft.com/office/powerpoint/2010/main" val="3355749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66C3DDFE-287F-4B96-A160-043B3E3056BA}" type="datetimeFigureOut">
              <a:rPr lang="es-ES"/>
              <a:pPr>
                <a:defRPr/>
              </a:pPr>
              <a:t>02/10/2014</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02705E42-3DD7-4EF6-879C-77FE8DDC5A7E}" type="slidenum">
              <a:rPr lang="es-ES"/>
              <a:pPr>
                <a:defRPr/>
              </a:pPr>
              <a:t>‹Nº›</a:t>
            </a:fld>
            <a:endParaRPr lang="es-ES"/>
          </a:p>
        </p:txBody>
      </p:sp>
    </p:spTree>
    <p:extLst>
      <p:ext uri="{BB962C8B-B14F-4D97-AF65-F5344CB8AC3E}">
        <p14:creationId xmlns:p14="http://schemas.microsoft.com/office/powerpoint/2010/main" val="5608680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9F7F701A-6394-4323-ACAB-2EEA4B6AE84C}"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E1CB44B1-816D-4B6A-B887-6FEC16D8C771}" type="slidenum">
              <a:rPr lang="es-ES"/>
              <a:pPr>
                <a:defRPr/>
              </a:pPr>
              <a:t>‹Nº›</a:t>
            </a:fld>
            <a:endParaRPr lang="es-ES"/>
          </a:p>
        </p:txBody>
      </p:sp>
    </p:spTree>
    <p:extLst>
      <p:ext uri="{BB962C8B-B14F-4D97-AF65-F5344CB8AC3E}">
        <p14:creationId xmlns:p14="http://schemas.microsoft.com/office/powerpoint/2010/main" val="21508223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CA0197BD-F345-47F8-A15E-508ADFBCC8FE}"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1781130A-9CD4-4F76-8136-7BB381C34E35}" type="slidenum">
              <a:rPr lang="es-ES"/>
              <a:pPr>
                <a:defRPr/>
              </a:pPr>
              <a:t>‹Nº›</a:t>
            </a:fld>
            <a:endParaRPr lang="es-ES"/>
          </a:p>
        </p:txBody>
      </p:sp>
    </p:spTree>
    <p:extLst>
      <p:ext uri="{BB962C8B-B14F-4D97-AF65-F5344CB8AC3E}">
        <p14:creationId xmlns:p14="http://schemas.microsoft.com/office/powerpoint/2010/main" val="11267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02/10/2014</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30222684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2E9887C-322B-4ED9-9949-036314BFCE7B}"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39D9E68-4890-40D8-94A7-F0406D188443}" type="slidenum">
              <a:rPr lang="es-ES"/>
              <a:pPr>
                <a:defRPr/>
              </a:pPr>
              <a:t>‹Nº›</a:t>
            </a:fld>
            <a:endParaRPr lang="es-ES"/>
          </a:p>
        </p:txBody>
      </p:sp>
    </p:spTree>
    <p:extLst>
      <p:ext uri="{BB962C8B-B14F-4D97-AF65-F5344CB8AC3E}">
        <p14:creationId xmlns:p14="http://schemas.microsoft.com/office/powerpoint/2010/main" val="2454804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6F645C78-DCCC-4F2C-9688-7BFA5AA42774}"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8B7D2694-EEA8-4D09-BFB7-50A2C2FD20B4}" type="slidenum">
              <a:rPr lang="es-ES"/>
              <a:pPr>
                <a:defRPr/>
              </a:pPr>
              <a:t>‹Nº›</a:t>
            </a:fld>
            <a:endParaRPr lang="es-ES"/>
          </a:p>
        </p:txBody>
      </p:sp>
    </p:spTree>
    <p:extLst>
      <p:ext uri="{BB962C8B-B14F-4D97-AF65-F5344CB8AC3E}">
        <p14:creationId xmlns:p14="http://schemas.microsoft.com/office/powerpoint/2010/main" val="15160168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153150"/>
            <a:ext cx="2133600" cy="365125"/>
          </a:xfrm>
        </p:spPr>
        <p:txBody>
          <a:bodyPr/>
          <a:lstStyle>
            <a:lvl1pPr>
              <a:defRPr/>
            </a:lvl1pPr>
          </a:lstStyle>
          <a:p>
            <a:pPr>
              <a:defRPr/>
            </a:pPr>
            <a:fld id="{484E6984-312E-4D1C-9227-B64993A55F8F}" type="datetimeFigureOut">
              <a:rPr lang="es-ES"/>
              <a:pPr>
                <a:defRPr/>
              </a:pPr>
              <a:t>02/10/2014</a:t>
            </a:fld>
            <a:endParaRPr lang="es-ES"/>
          </a:p>
        </p:txBody>
      </p:sp>
      <p:sp>
        <p:nvSpPr>
          <p:cNvPr id="5"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18DE381A-A569-4DFB-8722-C193358FDFC1}" type="slidenum">
              <a:rPr lang="es-ES"/>
              <a:pPr>
                <a:defRPr/>
              </a:pPr>
              <a:t>‹Nº›</a:t>
            </a:fld>
            <a:endParaRPr lang="es-ES"/>
          </a:p>
        </p:txBody>
      </p:sp>
    </p:spTree>
    <p:extLst>
      <p:ext uri="{BB962C8B-B14F-4D97-AF65-F5344CB8AC3E}">
        <p14:creationId xmlns:p14="http://schemas.microsoft.com/office/powerpoint/2010/main" val="239548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30F58E46-35A1-43B2-B927-8001078365B7}"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3B7ED7C-D21B-4405-97D9-54A4D2270B76}" type="slidenum">
              <a:rPr lang="es-ES"/>
              <a:pPr>
                <a:defRPr/>
              </a:pPr>
              <a:t>‹Nº›</a:t>
            </a:fld>
            <a:endParaRPr lang="es-ES"/>
          </a:p>
        </p:txBody>
      </p:sp>
    </p:spTree>
    <p:extLst>
      <p:ext uri="{BB962C8B-B14F-4D97-AF65-F5344CB8AC3E}">
        <p14:creationId xmlns:p14="http://schemas.microsoft.com/office/powerpoint/2010/main" val="2130255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8"/>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74BD5247-5189-4365-B0F6-7F47EA3E0C63}"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687C65E1-1790-455C-9903-C3986F940AA3}" type="slidenum">
              <a:rPr lang="es-ES"/>
              <a:pPr>
                <a:defRPr/>
              </a:pPr>
              <a:t>‹Nº›</a:t>
            </a:fld>
            <a:endParaRPr lang="es-ES"/>
          </a:p>
        </p:txBody>
      </p:sp>
    </p:spTree>
    <p:extLst>
      <p:ext uri="{BB962C8B-B14F-4D97-AF65-F5344CB8AC3E}">
        <p14:creationId xmlns:p14="http://schemas.microsoft.com/office/powerpoint/2010/main" val="3226314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0C93386D-987A-4AE6-A7CE-6FEEB1281BB4}"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DBE39738-73DF-4C65-BA28-8391890BB6F6}" type="slidenum">
              <a:rPr lang="es-ES"/>
              <a:pPr>
                <a:defRPr/>
              </a:pPr>
              <a:t>‹Nº›</a:t>
            </a:fld>
            <a:endParaRPr lang="es-ES"/>
          </a:p>
        </p:txBody>
      </p:sp>
    </p:spTree>
    <p:extLst>
      <p:ext uri="{BB962C8B-B14F-4D97-AF65-F5344CB8AC3E}">
        <p14:creationId xmlns:p14="http://schemas.microsoft.com/office/powerpoint/2010/main" val="34153627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5ABB7F02-CA27-4C96-89E0-7FD6FEC5155D}" type="datetimeFigureOut">
              <a:rPr lang="es-ES"/>
              <a:pPr>
                <a:defRPr/>
              </a:pPr>
              <a:t>02/10/2014</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B6CF2E1E-4923-412A-9DE9-41192A0D6F68}" type="slidenum">
              <a:rPr lang="es-ES"/>
              <a:pPr>
                <a:defRPr/>
              </a:pPr>
              <a:t>‹Nº›</a:t>
            </a:fld>
            <a:endParaRPr lang="es-ES"/>
          </a:p>
        </p:txBody>
      </p:sp>
    </p:spTree>
    <p:extLst>
      <p:ext uri="{BB962C8B-B14F-4D97-AF65-F5344CB8AC3E}">
        <p14:creationId xmlns:p14="http://schemas.microsoft.com/office/powerpoint/2010/main" val="18509990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8F2F2B72-C9CF-4254-9C94-1473ADBCBECC}" type="datetimeFigureOut">
              <a:rPr lang="es-ES"/>
              <a:pPr>
                <a:defRPr/>
              </a:pPr>
              <a:t>02/10/2014</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996F3CD8-C9EF-415B-95FA-4BA1D53355C6}" type="slidenum">
              <a:rPr lang="es-ES"/>
              <a:pPr>
                <a:defRPr/>
              </a:pPr>
              <a:t>‹Nº›</a:t>
            </a:fld>
            <a:endParaRPr lang="es-ES"/>
          </a:p>
        </p:txBody>
      </p:sp>
    </p:spTree>
    <p:extLst>
      <p:ext uri="{BB962C8B-B14F-4D97-AF65-F5344CB8AC3E}">
        <p14:creationId xmlns:p14="http://schemas.microsoft.com/office/powerpoint/2010/main" val="39976990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66C3DDFE-287F-4B96-A160-043B3E3056BA}" type="datetimeFigureOut">
              <a:rPr lang="es-ES"/>
              <a:pPr>
                <a:defRPr/>
              </a:pPr>
              <a:t>02/10/2014</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02705E42-3DD7-4EF6-879C-77FE8DDC5A7E}" type="slidenum">
              <a:rPr lang="es-ES"/>
              <a:pPr>
                <a:defRPr/>
              </a:pPr>
              <a:t>‹Nº›</a:t>
            </a:fld>
            <a:endParaRPr lang="es-ES"/>
          </a:p>
        </p:txBody>
      </p:sp>
    </p:spTree>
    <p:extLst>
      <p:ext uri="{BB962C8B-B14F-4D97-AF65-F5344CB8AC3E}">
        <p14:creationId xmlns:p14="http://schemas.microsoft.com/office/powerpoint/2010/main" val="1321449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9F7F701A-6394-4323-ACAB-2EEA4B6AE84C}"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E1CB44B1-816D-4B6A-B887-6FEC16D8C771}" type="slidenum">
              <a:rPr lang="es-ES"/>
              <a:pPr>
                <a:defRPr/>
              </a:pPr>
              <a:t>‹Nº›</a:t>
            </a:fld>
            <a:endParaRPr lang="es-ES"/>
          </a:p>
        </p:txBody>
      </p:sp>
    </p:spTree>
    <p:extLst>
      <p:ext uri="{BB962C8B-B14F-4D97-AF65-F5344CB8AC3E}">
        <p14:creationId xmlns:p14="http://schemas.microsoft.com/office/powerpoint/2010/main" val="879409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02/10/2014</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26643276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CA0197BD-F345-47F8-A15E-508ADFBCC8FE}" type="datetimeFigureOut">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1781130A-9CD4-4F76-8136-7BB381C34E35}" type="slidenum">
              <a:rPr lang="es-ES"/>
              <a:pPr>
                <a:defRPr/>
              </a:pPr>
              <a:t>‹Nº›</a:t>
            </a:fld>
            <a:endParaRPr lang="es-ES"/>
          </a:p>
        </p:txBody>
      </p:sp>
    </p:spTree>
    <p:extLst>
      <p:ext uri="{BB962C8B-B14F-4D97-AF65-F5344CB8AC3E}">
        <p14:creationId xmlns:p14="http://schemas.microsoft.com/office/powerpoint/2010/main" val="4102879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2E9887C-322B-4ED9-9949-036314BFCE7B}"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39D9E68-4890-40D8-94A7-F0406D188443}" type="slidenum">
              <a:rPr lang="es-ES"/>
              <a:pPr>
                <a:defRPr/>
              </a:pPr>
              <a:t>‹Nº›</a:t>
            </a:fld>
            <a:endParaRPr lang="es-ES"/>
          </a:p>
        </p:txBody>
      </p:sp>
    </p:spTree>
    <p:extLst>
      <p:ext uri="{BB962C8B-B14F-4D97-AF65-F5344CB8AC3E}">
        <p14:creationId xmlns:p14="http://schemas.microsoft.com/office/powerpoint/2010/main" val="22847060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6F645C78-DCCC-4F2C-9688-7BFA5AA42774}" type="datetimeFigureOut">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8B7D2694-EEA8-4D09-BFB7-50A2C2FD20B4}" type="slidenum">
              <a:rPr lang="es-ES"/>
              <a:pPr>
                <a:defRPr/>
              </a:pPr>
              <a:t>‹Nº›</a:t>
            </a:fld>
            <a:endParaRPr lang="es-ES"/>
          </a:p>
        </p:txBody>
      </p:sp>
    </p:spTree>
    <p:extLst>
      <p:ext uri="{BB962C8B-B14F-4D97-AF65-F5344CB8AC3E}">
        <p14:creationId xmlns:p14="http://schemas.microsoft.com/office/powerpoint/2010/main" val="17612266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5" name="Marcador de fecha 3"/>
          <p:cNvSpPr>
            <a:spLocks noGrp="1"/>
          </p:cNvSpPr>
          <p:nvPr>
            <p:ph type="dt" sz="half" idx="10"/>
          </p:nvPr>
        </p:nvSpPr>
        <p:spPr>
          <a:xfrm>
            <a:off x="457200" y="6153150"/>
            <a:ext cx="2133600" cy="365125"/>
          </a:xfrm>
        </p:spPr>
        <p:txBody>
          <a:bodyPr/>
          <a:lstStyle>
            <a:lvl1pPr>
              <a:defRPr/>
            </a:lvl1pPr>
          </a:lstStyle>
          <a:p>
            <a:pPr>
              <a:defRPr/>
            </a:pPr>
            <a:fld id="{0E32B183-8BBC-41DE-B6B0-7DB9179AAF2C}" type="datetime1">
              <a:rPr lang="es-ES"/>
              <a:pPr>
                <a:defRPr/>
              </a:pPr>
              <a:t>02/10/2014</a:t>
            </a:fld>
            <a:endParaRPr lang="es-ES"/>
          </a:p>
        </p:txBody>
      </p:sp>
      <p:sp>
        <p:nvSpPr>
          <p:cNvPr id="6" name="Marcador de pie de página 4"/>
          <p:cNvSpPr>
            <a:spLocks noGrp="1"/>
          </p:cNvSpPr>
          <p:nvPr>
            <p:ph type="ftr" sz="quarter" idx="11"/>
          </p:nvPr>
        </p:nvSpPr>
        <p:spPr>
          <a:xfrm>
            <a:off x="3124200" y="6153150"/>
            <a:ext cx="2895600" cy="365125"/>
          </a:xfrm>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a:xfrm>
            <a:off x="6553200" y="6153150"/>
            <a:ext cx="2133600" cy="365125"/>
          </a:xfrm>
        </p:spPr>
        <p:txBody>
          <a:bodyPr/>
          <a:lstStyle>
            <a:lvl1pPr>
              <a:defRPr/>
            </a:lvl1pPr>
          </a:lstStyle>
          <a:p>
            <a:pPr>
              <a:defRPr/>
            </a:pPr>
            <a:fld id="{A1B9C5E9-0EA2-4BE7-B9F5-F3CDB182F4C9}" type="slidenum">
              <a:rPr lang="es-ES"/>
              <a:pPr>
                <a:defRPr/>
              </a:pPr>
              <a:t>‹Nº›</a:t>
            </a:fld>
            <a:endParaRPr lang="es-ES"/>
          </a:p>
        </p:txBody>
      </p:sp>
      <p:sp>
        <p:nvSpPr>
          <p:cNvPr id="8" name="Rectángulo 7"/>
          <p:cNvSpPr/>
          <p:nvPr userDrawn="1"/>
        </p:nvSpPr>
        <p:spPr>
          <a:xfrm>
            <a:off x="-1" y="0"/>
            <a:ext cx="9468465"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0" fontAlgn="base" hangingPunct="0">
              <a:spcBef>
                <a:spcPct val="0"/>
              </a:spcBef>
              <a:spcAft>
                <a:spcPct val="0"/>
              </a:spcAft>
            </a:pPr>
            <a:endParaRPr lang="es-CL">
              <a:solidFill>
                <a:prstClr val="white"/>
              </a:solidFill>
            </a:endParaRPr>
          </a:p>
        </p:txBody>
      </p:sp>
      <p:sp>
        <p:nvSpPr>
          <p:cNvPr id="4" name="fl" descr="Clasificado como: Interna por: Juan Carlos Acosta Castro"/>
          <p:cNvSpPr txBox="1"/>
          <p:nvPr userDrawn="1"/>
        </p:nvSpPr>
        <p:spPr>
          <a:xfrm>
            <a:off x="0" y="6680200"/>
            <a:ext cx="9144000" cy="207749"/>
          </a:xfrm>
          <a:prstGeom prst="rect">
            <a:avLst/>
          </a:prstGeom>
          <a:noFill/>
        </p:spPr>
        <p:txBody>
          <a:bodyPr vert="horz" rtlCol="0">
            <a:spAutoFit/>
          </a:bodyPr>
          <a:lstStyle/>
          <a:p>
            <a:pPr defTabSz="457200" eaLnBrk="0" fontAlgn="base" hangingPunct="0">
              <a:spcBef>
                <a:spcPct val="0"/>
              </a:spcBef>
              <a:spcAft>
                <a:spcPct val="0"/>
              </a:spcAft>
            </a:pPr>
            <a:r>
              <a:rPr lang="es-CL" sz="750">
                <a:solidFill>
                  <a:srgbClr val="000000"/>
                </a:solidFill>
                <a:latin typeface="arial narrow"/>
                <a:ea typeface="ＭＳ Ｐゴシック" panose="020B0600070205080204" pitchFamily="34" charset="-128"/>
              </a:rPr>
              <a:t>Clasificado como: </a:t>
            </a:r>
            <a:r>
              <a:rPr lang="es-CL" sz="750">
                <a:solidFill>
                  <a:srgbClr val="0000FF"/>
                </a:solidFill>
                <a:latin typeface="arial narrow"/>
                <a:ea typeface="ＭＳ Ｐゴシック" panose="020B0600070205080204" pitchFamily="34" charset="-128"/>
              </a:rPr>
              <a:t>Interna</a:t>
            </a:r>
            <a:r>
              <a:rPr lang="es-CL" sz="750">
                <a:solidFill>
                  <a:srgbClr val="000000"/>
                </a:solidFill>
                <a:latin typeface="arial narrow"/>
                <a:ea typeface="ＭＳ Ｐゴシック" panose="020B0600070205080204" pitchFamily="34" charset="-128"/>
              </a:rPr>
              <a:t> por: </a:t>
            </a:r>
            <a:r>
              <a:rPr lang="es-CL" sz="750">
                <a:solidFill>
                  <a:srgbClr val="0000FF"/>
                </a:solidFill>
                <a:latin typeface="arial narrow"/>
                <a:ea typeface="ＭＳ Ｐゴシック" panose="020B0600070205080204" pitchFamily="34" charset="-128"/>
              </a:rPr>
              <a:t>Juan Carlos Acosta Castro</a:t>
            </a:r>
          </a:p>
        </p:txBody>
      </p:sp>
    </p:spTree>
    <p:extLst>
      <p:ext uri="{BB962C8B-B14F-4D97-AF65-F5344CB8AC3E}">
        <p14:creationId xmlns:p14="http://schemas.microsoft.com/office/powerpoint/2010/main" val="3469010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71B77528-E40A-4802-8FA3-8065A1C2293C}"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DFEA7BE7-C348-4CAC-B35E-3F299CBDBEC6}" type="slidenum">
              <a:rPr lang="es-ES"/>
              <a:pPr>
                <a:defRPr/>
              </a:pPr>
              <a:t>‹Nº›</a:t>
            </a:fld>
            <a:endParaRPr lang="es-ES"/>
          </a:p>
        </p:txBody>
      </p:sp>
    </p:spTree>
    <p:extLst>
      <p:ext uri="{BB962C8B-B14F-4D97-AF65-F5344CB8AC3E}">
        <p14:creationId xmlns:p14="http://schemas.microsoft.com/office/powerpoint/2010/main" val="468953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Rectángulo 3"/>
          <p:cNvSpPr/>
          <p:nvPr userDrawn="1"/>
        </p:nvSpPr>
        <p:spPr>
          <a:xfrm>
            <a:off x="-50800" y="77788"/>
            <a:ext cx="9255125" cy="436562"/>
          </a:xfrm>
          <a:prstGeom prst="rect">
            <a:avLst/>
          </a:prstGeom>
          <a:solidFill>
            <a:srgbClr val="1F75B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s-ES">
              <a:solidFill>
                <a:prstClr val="white"/>
              </a:solidFill>
            </a:endParaRPr>
          </a:p>
        </p:txBody>
      </p:sp>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F31A4334-6610-40A2-B9F2-467340E8518C}"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4FECB176-5E7B-4BCC-9B91-9069A0F25CD7}" type="slidenum">
              <a:rPr lang="es-ES"/>
              <a:pPr>
                <a:defRPr/>
              </a:pPr>
              <a:t>‹Nº›</a:t>
            </a:fld>
            <a:endParaRPr lang="es-ES"/>
          </a:p>
        </p:txBody>
      </p:sp>
    </p:spTree>
    <p:extLst>
      <p:ext uri="{BB962C8B-B14F-4D97-AF65-F5344CB8AC3E}">
        <p14:creationId xmlns:p14="http://schemas.microsoft.com/office/powerpoint/2010/main" val="7927640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3"/>
          <p:cNvSpPr>
            <a:spLocks noGrp="1"/>
          </p:cNvSpPr>
          <p:nvPr>
            <p:ph type="dt" sz="half" idx="10"/>
          </p:nvPr>
        </p:nvSpPr>
        <p:spPr/>
        <p:txBody>
          <a:bodyPr/>
          <a:lstStyle>
            <a:lvl1pPr>
              <a:defRPr/>
            </a:lvl1pPr>
          </a:lstStyle>
          <a:p>
            <a:pPr>
              <a:defRPr/>
            </a:pPr>
            <a:fld id="{427C467E-E1AD-4E70-BF15-DA170C4B49C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A44752C5-B37D-4628-A811-96810429DC55}" type="slidenum">
              <a:rPr lang="es-ES"/>
              <a:pPr>
                <a:defRPr/>
              </a:pPr>
              <a:t>‹Nº›</a:t>
            </a:fld>
            <a:endParaRPr lang="es-ES"/>
          </a:p>
        </p:txBody>
      </p:sp>
    </p:spTree>
    <p:extLst>
      <p:ext uri="{BB962C8B-B14F-4D97-AF65-F5344CB8AC3E}">
        <p14:creationId xmlns:p14="http://schemas.microsoft.com/office/powerpoint/2010/main" val="10944178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3"/>
          <p:cNvSpPr>
            <a:spLocks noGrp="1"/>
          </p:cNvSpPr>
          <p:nvPr>
            <p:ph type="dt" sz="half" idx="10"/>
          </p:nvPr>
        </p:nvSpPr>
        <p:spPr/>
        <p:txBody>
          <a:bodyPr/>
          <a:lstStyle>
            <a:lvl1pPr>
              <a:defRPr/>
            </a:lvl1pPr>
          </a:lstStyle>
          <a:p>
            <a:pPr>
              <a:defRPr/>
            </a:pPr>
            <a:fld id="{95147CB4-5C02-42A6-9767-F44028E18105}" type="datetime1">
              <a:rPr lang="es-ES"/>
              <a:pPr>
                <a:defRPr/>
              </a:pPr>
              <a:t>02/10/2014</a:t>
            </a:fld>
            <a:endParaRPr lang="es-ES"/>
          </a:p>
        </p:txBody>
      </p:sp>
      <p:sp>
        <p:nvSpPr>
          <p:cNvPr id="8"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pPr>
              <a:defRPr/>
            </a:pPr>
            <a:fld id="{2C0FFA8B-C640-4EB1-A80D-B044250B56D5}" type="slidenum">
              <a:rPr lang="es-ES"/>
              <a:pPr>
                <a:defRPr/>
              </a:pPr>
              <a:t>‹Nº›</a:t>
            </a:fld>
            <a:endParaRPr lang="es-ES"/>
          </a:p>
        </p:txBody>
      </p:sp>
    </p:spTree>
    <p:extLst>
      <p:ext uri="{BB962C8B-B14F-4D97-AF65-F5344CB8AC3E}">
        <p14:creationId xmlns:p14="http://schemas.microsoft.com/office/powerpoint/2010/main" val="17914728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3"/>
          <p:cNvSpPr>
            <a:spLocks noGrp="1"/>
          </p:cNvSpPr>
          <p:nvPr>
            <p:ph type="dt" sz="half" idx="10"/>
          </p:nvPr>
        </p:nvSpPr>
        <p:spPr/>
        <p:txBody>
          <a:bodyPr/>
          <a:lstStyle>
            <a:lvl1pPr>
              <a:defRPr/>
            </a:lvl1pPr>
          </a:lstStyle>
          <a:p>
            <a:pPr>
              <a:defRPr/>
            </a:pPr>
            <a:fld id="{27D9780A-B84F-4022-92C1-5482E56B6A23}" type="datetime1">
              <a:rPr lang="es-ES"/>
              <a:pPr>
                <a:defRPr/>
              </a:pPr>
              <a:t>02/10/2014</a:t>
            </a:fld>
            <a:endParaRPr lang="es-ES"/>
          </a:p>
        </p:txBody>
      </p:sp>
      <p:sp>
        <p:nvSpPr>
          <p:cNvPr id="4"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pPr>
              <a:defRPr/>
            </a:pPr>
            <a:fld id="{411147A6-EE6A-4804-86C3-3C3997513E9B}" type="slidenum">
              <a:rPr lang="es-ES"/>
              <a:pPr>
                <a:defRPr/>
              </a:pPr>
              <a:t>‹Nº›</a:t>
            </a:fld>
            <a:endParaRPr lang="es-ES"/>
          </a:p>
        </p:txBody>
      </p:sp>
    </p:spTree>
    <p:extLst>
      <p:ext uri="{BB962C8B-B14F-4D97-AF65-F5344CB8AC3E}">
        <p14:creationId xmlns:p14="http://schemas.microsoft.com/office/powerpoint/2010/main" val="37216421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02/10/2014</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60535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AB3C8B17-E180-4BC8-AC8F-5034A6AA7D6D}" type="datetime1">
              <a:rPr lang="es-ES"/>
              <a:pPr>
                <a:defRPr/>
              </a:pPr>
              <a:t>02/10/2014</a:t>
            </a:fld>
            <a:endParaRPr lang="es-ES"/>
          </a:p>
        </p:txBody>
      </p:sp>
      <p:sp>
        <p:nvSpPr>
          <p:cNvPr id="3"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pPr>
              <a:defRPr/>
            </a:pPr>
            <a:fld id="{56E6AFD9-DAB9-4843-B25A-A6D5DF871D66}" type="slidenum">
              <a:rPr lang="es-ES"/>
              <a:pPr>
                <a:defRPr/>
              </a:pPr>
              <a:t>‹Nº›</a:t>
            </a:fld>
            <a:endParaRPr lang="es-ES"/>
          </a:p>
        </p:txBody>
      </p:sp>
    </p:spTree>
    <p:extLst>
      <p:ext uri="{BB962C8B-B14F-4D97-AF65-F5344CB8AC3E}">
        <p14:creationId xmlns:p14="http://schemas.microsoft.com/office/powerpoint/2010/main" val="23398593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1956780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2265125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53AD6BB7-95C7-434E-BB32-437C2A1B9BB8}"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AA3F02D1-9B9C-4A07-90B3-2CF6C4B11B4A}" type="slidenum">
              <a:rPr lang="es-ES"/>
              <a:pPr>
                <a:defRPr/>
              </a:pPr>
              <a:t>‹Nº›</a:t>
            </a:fld>
            <a:endParaRPr lang="es-ES"/>
          </a:p>
        </p:txBody>
      </p:sp>
    </p:spTree>
    <p:extLst>
      <p:ext uri="{BB962C8B-B14F-4D97-AF65-F5344CB8AC3E}">
        <p14:creationId xmlns:p14="http://schemas.microsoft.com/office/powerpoint/2010/main" val="23905167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fld id="{4C4CE078-E032-486F-BFD0-39E4630BEBC4}" type="datetime1">
              <a:rPr lang="es-ES"/>
              <a:pPr>
                <a:defRPr/>
              </a:pPr>
              <a:t>02/10/2014</a:t>
            </a:fld>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pPr>
              <a:defRPr/>
            </a:pPr>
            <a:fld id="{EBBF8445-CD6F-4868-9EB1-EFCE57592AE7}" type="slidenum">
              <a:rPr lang="es-ES"/>
              <a:pPr>
                <a:defRPr/>
              </a:pPr>
              <a:t>‹Nº›</a:t>
            </a:fld>
            <a:endParaRPr lang="es-ES"/>
          </a:p>
        </p:txBody>
      </p:sp>
    </p:spTree>
    <p:extLst>
      <p:ext uri="{BB962C8B-B14F-4D97-AF65-F5344CB8AC3E}">
        <p14:creationId xmlns:p14="http://schemas.microsoft.com/office/powerpoint/2010/main" val="30033572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9" name="Picture 41"/>
          <p:cNvPicPr>
            <a:picLocks noChangeAspect="1" noChangeArrowheads="1"/>
          </p:cNvPicPr>
          <p:nvPr userDrawn="1"/>
        </p:nvPicPr>
        <p:blipFill>
          <a:blip r:embed="rId2" cstate="print"/>
          <a:srcRect/>
          <a:stretch>
            <a:fillRect/>
          </a:stretch>
        </p:blipFill>
        <p:spPr bwMode="auto">
          <a:xfrm>
            <a:off x="6573793" y="5950979"/>
            <a:ext cx="2277351" cy="462179"/>
          </a:xfrm>
          <a:prstGeom prst="rect">
            <a:avLst/>
          </a:prstGeom>
          <a:noFill/>
          <a:ln w="9525">
            <a:noFill/>
            <a:miter lim="800000"/>
            <a:headEnd/>
            <a:tailEnd/>
          </a:ln>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486" y="6096990"/>
            <a:ext cx="1253465" cy="316168"/>
          </a:xfrm>
          <a:prstGeom prst="rect">
            <a:avLst/>
          </a:prstGeom>
        </p:spPr>
      </p:pic>
    </p:spTree>
    <p:extLst>
      <p:ext uri="{BB962C8B-B14F-4D97-AF65-F5344CB8AC3E}">
        <p14:creationId xmlns:p14="http://schemas.microsoft.com/office/powerpoint/2010/main" val="2159153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3626" y="6149229"/>
            <a:ext cx="1438265" cy="362781"/>
          </a:xfrm>
          <a:prstGeom prst="rect">
            <a:avLst/>
          </a:prstGeom>
        </p:spPr>
      </p:pic>
    </p:spTree>
    <p:extLst>
      <p:ext uri="{BB962C8B-B14F-4D97-AF65-F5344CB8AC3E}">
        <p14:creationId xmlns:p14="http://schemas.microsoft.com/office/powerpoint/2010/main" val="22201885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40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2708901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ase 1 tit">
    <p:spTree>
      <p:nvGrpSpPr>
        <p:cNvPr id="1" name=""/>
        <p:cNvGrpSpPr/>
        <p:nvPr/>
      </p:nvGrpSpPr>
      <p:grpSpPr>
        <a:xfrm>
          <a:off x="0" y="0"/>
          <a:ext cx="0" cy="0"/>
          <a:chOff x="0" y="0"/>
          <a:chExt cx="0" cy="0"/>
        </a:xfrm>
      </p:grpSpPr>
      <p:sp>
        <p:nvSpPr>
          <p:cNvPr id="2" name="1 Título"/>
          <p:cNvSpPr>
            <a:spLocks noGrp="1"/>
          </p:cNvSpPr>
          <p:nvPr>
            <p:ph type="title"/>
          </p:nvPr>
        </p:nvSpPr>
        <p:spPr>
          <a:xfrm>
            <a:off x="131976" y="18854"/>
            <a:ext cx="8229600" cy="537328"/>
          </a:xfrm>
        </p:spPr>
        <p:txBody>
          <a:bodyPr/>
          <a:lstStyle>
            <a:lvl1pPr algn="l">
              <a:defRPr sz="2000" b="0">
                <a:solidFill>
                  <a:schemeClr val="bg1"/>
                </a:solidFill>
              </a:defRPr>
            </a:lvl1pPr>
          </a:lstStyle>
          <a:p>
            <a:r>
              <a:rPr lang="es-ES" dirty="0" smtClean="0"/>
              <a:t>Haga clic para modificar el estilo de título del patrón</a:t>
            </a:r>
            <a:endParaRPr lang="es-CL" dirty="0"/>
          </a:p>
        </p:txBody>
      </p:sp>
    </p:spTree>
    <p:extLst>
      <p:ext uri="{BB962C8B-B14F-4D97-AF65-F5344CB8AC3E}">
        <p14:creationId xmlns:p14="http://schemas.microsoft.com/office/powerpoint/2010/main" val="96460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B4B8452-24D9-4A9F-9DDE-B881F781A334}"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504E32B1-94AD-4BD6-BB34-88B0820AC4A3}" type="slidenum">
              <a:rPr lang="es-ES"/>
              <a:pPr>
                <a:defRPr/>
              </a:pPr>
              <a:t>‹Nº›</a:t>
            </a:fld>
            <a:endParaRPr lang="es-ES"/>
          </a:p>
        </p:txBody>
      </p:sp>
    </p:spTree>
    <p:extLst>
      <p:ext uri="{BB962C8B-B14F-4D97-AF65-F5344CB8AC3E}">
        <p14:creationId xmlns:p14="http://schemas.microsoft.com/office/powerpoint/2010/main" val="281495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451C601E-975C-487C-B577-B4FEAE4785BB}" type="datetime1">
              <a:rPr lang="es-ES"/>
              <a:pPr>
                <a:defRPr/>
              </a:pPr>
              <a:t>02/10/2014</a:t>
            </a:fld>
            <a:endParaRPr lang="es-ES"/>
          </a:p>
        </p:txBody>
      </p:sp>
      <p:sp>
        <p:nvSpPr>
          <p:cNvPr id="6" name="Marcador de pie de página 4"/>
          <p:cNvSpPr>
            <a:spLocks noGrp="1"/>
          </p:cNvSpPr>
          <p:nvPr>
            <p:ph type="ftr" sz="quarter" idx="11"/>
          </p:nvPr>
        </p:nvSpPr>
        <p:spPr/>
        <p:txBody>
          <a:bodyPr/>
          <a:lstStyle>
            <a:lvl1pPr>
              <a:defRPr/>
            </a:lvl1pPr>
          </a:lstStyle>
          <a:p>
            <a:pPr>
              <a:defRPr/>
            </a:pPr>
            <a:endParaRPr lang="es-ES">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pPr>
              <a:defRPr/>
            </a:pPr>
            <a:fld id="{7B32EDD8-3722-493B-B9D1-7B26B569F019}" type="slidenum">
              <a:rPr lang="es-ES"/>
              <a:pPr>
                <a:defRPr/>
              </a:pPr>
              <a:t>‹Nº›</a:t>
            </a:fld>
            <a:endParaRPr lang="es-ES"/>
          </a:p>
        </p:txBody>
      </p:sp>
    </p:spTree>
    <p:extLst>
      <p:ext uri="{BB962C8B-B14F-4D97-AF65-F5344CB8AC3E}">
        <p14:creationId xmlns:p14="http://schemas.microsoft.com/office/powerpoint/2010/main" val="65601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5.png"/><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2.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1.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2.emf"/><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image" Target="../media/image1.png"/><Relationship Id="rId2" Type="http://schemas.openxmlformats.org/officeDocument/2006/relationships/slideLayout" Target="../slideLayouts/slideLayout64.xml"/><Relationship Id="rId16" Type="http://schemas.openxmlformats.org/officeDocument/2006/relationships/theme" Target="../theme/theme6.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02/10/2014</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524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00050" y="1016732"/>
            <a:ext cx="8344762" cy="91"/>
          </a:xfrm>
          <a:prstGeom prst="rect">
            <a:avLst/>
          </a:prstGeom>
          <a:ln w="12700">
            <a:solidFill>
              <a:srgbClr val="9A9A9A"/>
            </a:solidFill>
            <a:miter lim="400000"/>
          </a:ln>
        </p:spPr>
        <p:txBody>
          <a:bodyPr lIns="0" tIns="0" rIns="0" bIns="0" anchor="ctr"/>
          <a:lstStyle/>
          <a:p>
            <a:pPr defTabSz="192024">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 name="Shape 3"/>
          <p:cNvSpPr>
            <a:spLocks noGrp="1"/>
          </p:cNvSpPr>
          <p:nvPr>
            <p:ph type="title"/>
          </p:nvPr>
        </p:nvSpPr>
        <p:spPr>
          <a:xfrm>
            <a:off x="400050" y="234950"/>
            <a:ext cx="8339138" cy="7817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400" dirty="0" err="1"/>
              <a:t>Texto</a:t>
            </a:r>
            <a:r>
              <a:rPr sz="2400" dirty="0"/>
              <a:t> del </a:t>
            </a:r>
            <a:r>
              <a:rPr sz="2400" dirty="0" err="1"/>
              <a:t>título</a:t>
            </a:r>
            <a:endParaRPr sz="2400" dirty="0"/>
          </a:p>
        </p:txBody>
      </p:sp>
      <p:sp>
        <p:nvSpPr>
          <p:cNvPr id="4" name="Shape 4"/>
          <p:cNvSpPr>
            <a:spLocks noGrp="1"/>
          </p:cNvSpPr>
          <p:nvPr>
            <p:ph type="body" idx="1"/>
          </p:nvPr>
        </p:nvSpPr>
        <p:spPr>
          <a:xfrm>
            <a:off x="400050" y="1196752"/>
            <a:ext cx="8339138" cy="50516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1</a:t>
            </a:r>
          </a:p>
          <a:p>
            <a:pPr lvl="1">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2</a:t>
            </a:r>
          </a:p>
          <a:p>
            <a:pPr lvl="2">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3</a:t>
            </a:r>
          </a:p>
          <a:p>
            <a:pPr lvl="3">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4</a:t>
            </a:r>
          </a:p>
          <a:p>
            <a:pPr lvl="4">
              <a:defRPr sz="1800">
                <a:solidFill>
                  <a:srgbClr val="000000"/>
                </a:solidFill>
              </a:defRPr>
            </a:pPr>
            <a:r>
              <a:rPr sz="2100" dirty="0" err="1">
                <a:solidFill>
                  <a:srgbClr val="747474"/>
                </a:solidFill>
              </a:rPr>
              <a:t>Nivel</a:t>
            </a:r>
            <a:r>
              <a:rPr sz="2100" dirty="0">
                <a:solidFill>
                  <a:srgbClr val="747474"/>
                </a:solidFill>
              </a:rPr>
              <a:t> de </a:t>
            </a:r>
            <a:r>
              <a:rPr sz="2100" dirty="0" err="1">
                <a:solidFill>
                  <a:srgbClr val="747474"/>
                </a:solidFill>
              </a:rPr>
              <a:t>texto</a:t>
            </a:r>
            <a:r>
              <a:rPr sz="2100" dirty="0">
                <a:solidFill>
                  <a:srgbClr val="747474"/>
                </a:solidFill>
              </a:rPr>
              <a:t> 5</a:t>
            </a:r>
          </a:p>
        </p:txBody>
      </p:sp>
      <p:pic>
        <p:nvPicPr>
          <p:cNvPr id="5" name="Logo Banco azul.png"/>
          <p:cNvPicPr/>
          <p:nvPr/>
        </p:nvPicPr>
        <p:blipFill>
          <a:blip r:embed="rId11">
            <a:extLst/>
          </a:blip>
          <a:srcRect t="1854" b="1854"/>
          <a:stretch>
            <a:fillRect/>
          </a:stretch>
        </p:blipFill>
        <p:spPr>
          <a:xfrm>
            <a:off x="7758354" y="188640"/>
            <a:ext cx="1228980" cy="372184"/>
          </a:xfrm>
          <a:prstGeom prst="rect">
            <a:avLst/>
          </a:prstGeom>
          <a:ln w="12700">
            <a:miter lim="400000"/>
          </a:ln>
        </p:spPr>
      </p:pic>
      <p:sp>
        <p:nvSpPr>
          <p:cNvPr id="6" name="4 Marcador de fecha"/>
          <p:cNvSpPr>
            <a:spLocks noGrp="1"/>
          </p:cNvSpPr>
          <p:nvPr>
            <p:ph type="dt" sz="half" idx="2"/>
          </p:nvPr>
        </p:nvSpPr>
        <p:spPr>
          <a:xfrm>
            <a:off x="287338" y="6394451"/>
            <a:ext cx="2303462" cy="327025"/>
          </a:xfrm>
          <a:prstGeom prst="rect">
            <a:avLst/>
          </a:prstGeom>
        </p:spPr>
        <p:txBody>
          <a:bodyPr lIns="91438" tIns="45719" rIns="91438" bIns="45719"/>
          <a:lstStyle>
            <a:lvl1pPr algn="l">
              <a:defRPr sz="1200"/>
            </a:lvl1pPr>
          </a:lstStyle>
          <a:p>
            <a:pPr defTabSz="346710">
              <a:defRPr/>
            </a:pPr>
            <a:fld id="{5D340FCF-5C51-4E33-8DE5-AB903D40D57B}" type="datetime1">
              <a:rPr lang="es-ES" altLang="es-ES" kern="0" smtClean="0">
                <a:solidFill>
                  <a:sysClr val="windowText" lastClr="000000"/>
                </a:solidFill>
                <a:ea typeface="ＭＳ Ｐゴシック" panose="020B0600070205080204" pitchFamily="34" charset="-128"/>
                <a:sym typeface="Helvetica Neue Light"/>
              </a:rPr>
              <a:pPr defTabSz="346710">
                <a:defRPr/>
              </a:pPr>
              <a:t>02/10/2014</a:t>
            </a:fld>
            <a:endParaRPr lang="es-ES" altLang="es-ES" kern="0" dirty="0">
              <a:solidFill>
                <a:sysClr val="windowText" lastClr="000000"/>
              </a:solidFill>
              <a:ea typeface="ＭＳ Ｐゴシック" panose="020B0600070205080204" pitchFamily="34" charset="-128"/>
              <a:sym typeface="Helvetica Neue Light"/>
            </a:endParaRPr>
          </a:p>
        </p:txBody>
      </p:sp>
      <p:sp>
        <p:nvSpPr>
          <p:cNvPr id="7" name="5 Marcador de pie de página"/>
          <p:cNvSpPr>
            <a:spLocks noGrp="1"/>
          </p:cNvSpPr>
          <p:nvPr>
            <p:ph type="ftr" sz="quarter" idx="3"/>
          </p:nvPr>
        </p:nvSpPr>
        <p:spPr>
          <a:xfrm>
            <a:off x="3124200" y="6394451"/>
            <a:ext cx="2895600" cy="327025"/>
          </a:xfrm>
          <a:prstGeom prst="rect">
            <a:avLst/>
          </a:prstGeom>
        </p:spPr>
        <p:txBody>
          <a:bodyPr lIns="91438" tIns="45719" rIns="91438" bIns="45719"/>
          <a:lstStyle>
            <a:lvl1pPr>
              <a:defRPr sz="1100"/>
            </a:lvl1pPr>
          </a:lstStyle>
          <a:p>
            <a:pPr algn="ctr" defTabSz="346710">
              <a:defRPr/>
            </a:pPr>
            <a:r>
              <a:rPr lang="es-ES" altLang="es-ES" kern="0" dirty="0" smtClean="0">
                <a:solidFill>
                  <a:sysClr val="windowText" lastClr="000000"/>
                </a:solidFill>
                <a:ea typeface="ＭＳ Ｐゴシック" panose="020B0600070205080204" pitchFamily="34" charset="-128"/>
                <a:sym typeface="Helvetica Neue Light"/>
              </a:rPr>
              <a:t>Estrictamente Confidencial</a:t>
            </a:r>
            <a:endParaRPr lang="es-ES" altLang="es-ES" kern="0" dirty="0">
              <a:solidFill>
                <a:sysClr val="windowText" lastClr="000000"/>
              </a:solidFill>
              <a:ea typeface="ＭＳ Ｐゴシック" panose="020B0600070205080204" pitchFamily="34" charset="-128"/>
              <a:sym typeface="Helvetica Neue Light"/>
            </a:endParaRPr>
          </a:p>
        </p:txBody>
      </p:sp>
      <p:sp>
        <p:nvSpPr>
          <p:cNvPr id="8" name="6 Marcador de número de diapositiva"/>
          <p:cNvSpPr>
            <a:spLocks noGrp="1"/>
          </p:cNvSpPr>
          <p:nvPr>
            <p:ph type="sldNum" sz="quarter" idx="4"/>
          </p:nvPr>
        </p:nvSpPr>
        <p:spPr>
          <a:xfrm>
            <a:off x="6553200" y="6394451"/>
            <a:ext cx="2311400" cy="327025"/>
          </a:xfrm>
          <a:prstGeom prst="rect">
            <a:avLst/>
          </a:prstGeom>
        </p:spPr>
        <p:txBody>
          <a:bodyPr lIns="91438" tIns="45719" rIns="91438" bIns="45719"/>
          <a:lstStyle>
            <a:lvl1pPr algn="r">
              <a:defRPr sz="1000"/>
            </a:lvl1pPr>
          </a:lstStyle>
          <a:p>
            <a:pPr defTabSz="346710">
              <a:defRPr/>
            </a:pPr>
            <a:fld id="{D8F897EA-5DDA-4A1D-81A9-9F474BBC2365}" type="slidenum">
              <a:rPr lang="es-ES" altLang="es-ES" kern="0" smtClean="0">
                <a:solidFill>
                  <a:sysClr val="windowText" lastClr="000000"/>
                </a:solidFill>
                <a:ea typeface="ＭＳ Ｐゴシック" panose="020B0600070205080204" pitchFamily="34" charset="-128"/>
                <a:sym typeface="Helvetica Neue Light"/>
              </a:rPr>
              <a:pPr defTabSz="346710">
                <a:defRPr/>
              </a:pPr>
              <a:t>‹Nº›</a:t>
            </a:fld>
            <a:endParaRPr lang="es-ES" altLang="es-ES" kern="0" dirty="0">
              <a:solidFill>
                <a:sysClr val="windowText" lastClr="000000"/>
              </a:solidFill>
              <a:ea typeface="ＭＳ Ｐゴシック" panose="020B0600070205080204" pitchFamily="34" charset="-128"/>
              <a:sym typeface="Helvetica Neue Light"/>
            </a:endParaRPr>
          </a:p>
        </p:txBody>
      </p:sp>
    </p:spTree>
    <p:extLst>
      <p:ext uri="{BB962C8B-B14F-4D97-AF65-F5344CB8AC3E}">
        <p14:creationId xmlns:p14="http://schemas.microsoft.com/office/powerpoint/2010/main" val="19219448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ransition spd="med"/>
  <p:txStyles>
    <p:titleStyle>
      <a:lvl1pPr defTabSz="346710">
        <a:defRPr sz="2300">
          <a:latin typeface="+mn-lt"/>
          <a:ea typeface="+mn-ea"/>
          <a:cs typeface="+mn-cs"/>
          <a:sym typeface="Helvetica Neue Light"/>
        </a:defRPr>
      </a:lvl1pPr>
      <a:lvl2pPr indent="96012" defTabSz="346710">
        <a:defRPr sz="2400">
          <a:latin typeface="+mn-lt"/>
          <a:ea typeface="+mn-ea"/>
          <a:cs typeface="+mn-cs"/>
          <a:sym typeface="Helvetica Neue Light"/>
        </a:defRPr>
      </a:lvl2pPr>
      <a:lvl3pPr indent="192024" defTabSz="346710">
        <a:defRPr sz="2400">
          <a:latin typeface="+mn-lt"/>
          <a:ea typeface="+mn-ea"/>
          <a:cs typeface="+mn-cs"/>
          <a:sym typeface="Helvetica Neue Light"/>
        </a:defRPr>
      </a:lvl3pPr>
      <a:lvl4pPr indent="288036" defTabSz="346710">
        <a:defRPr sz="2400">
          <a:latin typeface="+mn-lt"/>
          <a:ea typeface="+mn-ea"/>
          <a:cs typeface="+mn-cs"/>
          <a:sym typeface="Helvetica Neue Light"/>
        </a:defRPr>
      </a:lvl4pPr>
      <a:lvl5pPr indent="384048" defTabSz="346710">
        <a:defRPr sz="2400">
          <a:latin typeface="+mn-lt"/>
          <a:ea typeface="+mn-ea"/>
          <a:cs typeface="+mn-cs"/>
          <a:sym typeface="Helvetica Neue Light"/>
        </a:defRPr>
      </a:lvl5pPr>
      <a:lvl6pPr indent="480060" defTabSz="346710">
        <a:defRPr sz="2400">
          <a:latin typeface="+mn-lt"/>
          <a:ea typeface="+mn-ea"/>
          <a:cs typeface="+mn-cs"/>
          <a:sym typeface="Helvetica Neue Light"/>
        </a:defRPr>
      </a:lvl6pPr>
      <a:lvl7pPr indent="576072" defTabSz="346710">
        <a:defRPr sz="2400">
          <a:latin typeface="+mn-lt"/>
          <a:ea typeface="+mn-ea"/>
          <a:cs typeface="+mn-cs"/>
          <a:sym typeface="Helvetica Neue Light"/>
        </a:defRPr>
      </a:lvl7pPr>
      <a:lvl8pPr indent="672084" defTabSz="346710">
        <a:defRPr sz="2400">
          <a:latin typeface="+mn-lt"/>
          <a:ea typeface="+mn-ea"/>
          <a:cs typeface="+mn-cs"/>
          <a:sym typeface="Helvetica Neue Light"/>
        </a:defRPr>
      </a:lvl8pPr>
      <a:lvl9pPr indent="768096" defTabSz="346710">
        <a:defRPr sz="2400">
          <a:latin typeface="+mn-lt"/>
          <a:ea typeface="+mn-ea"/>
          <a:cs typeface="+mn-cs"/>
          <a:sym typeface="Helvetica Neue Light"/>
        </a:defRPr>
      </a:lvl9pPr>
    </p:titleStyle>
    <p:bodyStyle>
      <a:lvl1pPr marL="2667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1pPr>
      <a:lvl2pPr marL="533400" indent="-266700" defTabSz="346710">
        <a:spcBef>
          <a:spcPts val="504"/>
        </a:spcBef>
        <a:buSzPct val="75000"/>
        <a:buFont typeface="Helvetica Neue"/>
        <a:buChar char="•"/>
        <a:defRPr sz="1500">
          <a:solidFill>
            <a:srgbClr val="747474"/>
          </a:solidFill>
          <a:latin typeface="+mn-lt"/>
          <a:ea typeface="+mn-ea"/>
          <a:cs typeface="+mn-cs"/>
          <a:sym typeface="Helvetica Neue Light"/>
        </a:defRPr>
      </a:lvl2pPr>
      <a:lvl3pPr marL="8001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3pPr>
      <a:lvl4pPr marL="10668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4pPr>
      <a:lvl5pPr marL="1333500" indent="-266700" defTabSz="346710">
        <a:spcBef>
          <a:spcPts val="504"/>
        </a:spcBef>
        <a:buSzPct val="75000"/>
        <a:buFont typeface="Helvetica Neue"/>
        <a:buChar char="•"/>
        <a:defRPr sz="2000">
          <a:solidFill>
            <a:srgbClr val="747474"/>
          </a:solidFill>
          <a:latin typeface="+mn-lt"/>
          <a:ea typeface="+mn-ea"/>
          <a:cs typeface="+mn-cs"/>
          <a:sym typeface="Helvetica Neue Light"/>
        </a:defRPr>
      </a:lvl5pPr>
      <a:lvl6pPr marL="16002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6pPr>
      <a:lvl7pPr marL="18669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7pPr>
      <a:lvl8pPr marL="21336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8pPr>
      <a:lvl9pPr marL="2400300" indent="-266700" defTabSz="346710">
        <a:spcBef>
          <a:spcPts val="2478"/>
        </a:spcBef>
        <a:buSzPct val="75000"/>
        <a:buFont typeface="Helvetica Neue"/>
        <a:buChar char="•"/>
        <a:defRPr sz="2100">
          <a:solidFill>
            <a:srgbClr val="747474"/>
          </a:solidFill>
          <a:latin typeface="+mn-lt"/>
          <a:ea typeface="+mn-ea"/>
          <a:cs typeface="+mn-cs"/>
          <a:sym typeface="Helvetica Neue Light"/>
        </a:defRPr>
      </a:lvl9pPr>
    </p:bodyStyle>
    <p:otherStyle>
      <a:lvl1pPr algn="r" defTabSz="346710">
        <a:defRPr>
          <a:solidFill>
            <a:schemeClr val="tx1"/>
          </a:solidFill>
          <a:latin typeface="+mn-lt"/>
          <a:ea typeface="+mn-ea"/>
          <a:cs typeface="+mn-cs"/>
          <a:sym typeface="Helvetica Neue"/>
        </a:defRPr>
      </a:lvl1pPr>
      <a:lvl2pPr indent="96012" algn="r" defTabSz="346710">
        <a:defRPr>
          <a:solidFill>
            <a:schemeClr val="tx1"/>
          </a:solidFill>
          <a:latin typeface="+mn-lt"/>
          <a:ea typeface="+mn-ea"/>
          <a:cs typeface="+mn-cs"/>
          <a:sym typeface="Helvetica Neue"/>
        </a:defRPr>
      </a:lvl2pPr>
      <a:lvl3pPr indent="192024" algn="r" defTabSz="346710">
        <a:defRPr>
          <a:solidFill>
            <a:schemeClr val="tx1"/>
          </a:solidFill>
          <a:latin typeface="+mn-lt"/>
          <a:ea typeface="+mn-ea"/>
          <a:cs typeface="+mn-cs"/>
          <a:sym typeface="Helvetica Neue"/>
        </a:defRPr>
      </a:lvl3pPr>
      <a:lvl4pPr indent="288036" algn="r" defTabSz="346710">
        <a:defRPr>
          <a:solidFill>
            <a:schemeClr val="tx1"/>
          </a:solidFill>
          <a:latin typeface="+mn-lt"/>
          <a:ea typeface="+mn-ea"/>
          <a:cs typeface="+mn-cs"/>
          <a:sym typeface="Helvetica Neue"/>
        </a:defRPr>
      </a:lvl4pPr>
      <a:lvl5pPr indent="384048" algn="r" defTabSz="346710">
        <a:defRPr>
          <a:solidFill>
            <a:schemeClr val="tx1"/>
          </a:solidFill>
          <a:latin typeface="+mn-lt"/>
          <a:ea typeface="+mn-ea"/>
          <a:cs typeface="+mn-cs"/>
          <a:sym typeface="Helvetica Neue"/>
        </a:defRPr>
      </a:lvl5pPr>
      <a:lvl6pPr indent="480060" algn="r" defTabSz="346710">
        <a:defRPr>
          <a:solidFill>
            <a:schemeClr val="tx1"/>
          </a:solidFill>
          <a:latin typeface="+mn-lt"/>
          <a:ea typeface="+mn-ea"/>
          <a:cs typeface="+mn-cs"/>
          <a:sym typeface="Helvetica Neue"/>
        </a:defRPr>
      </a:lvl6pPr>
      <a:lvl7pPr indent="576072" algn="r" defTabSz="346710">
        <a:defRPr>
          <a:solidFill>
            <a:schemeClr val="tx1"/>
          </a:solidFill>
          <a:latin typeface="+mn-lt"/>
          <a:ea typeface="+mn-ea"/>
          <a:cs typeface="+mn-cs"/>
          <a:sym typeface="Helvetica Neue"/>
        </a:defRPr>
      </a:lvl7pPr>
      <a:lvl8pPr indent="672084" algn="r" defTabSz="346710">
        <a:defRPr>
          <a:solidFill>
            <a:schemeClr val="tx1"/>
          </a:solidFill>
          <a:latin typeface="+mn-lt"/>
          <a:ea typeface="+mn-ea"/>
          <a:cs typeface="+mn-cs"/>
          <a:sym typeface="Helvetica Neue"/>
        </a:defRPr>
      </a:lvl8pPr>
      <a:lvl9pPr indent="768096" algn="r" defTabSz="346710">
        <a:defRPr>
          <a:solidFill>
            <a:schemeClr val="tx1"/>
          </a:solidFill>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02/10/2014</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7218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_tradnl" smtClean="0"/>
              <a:t>Clic para editar título</a:t>
            </a:r>
            <a:endParaRPr lang="es-ES" smtClean="0"/>
          </a:p>
        </p:txBody>
      </p:sp>
      <p:sp>
        <p:nvSpPr>
          <p:cNvPr id="1027" name="Marcador de texto 2"/>
          <p:cNvSpPr>
            <a:spLocks noGrp="1"/>
          </p:cNvSpPr>
          <p:nvPr>
            <p:ph type="body" idx="1"/>
          </p:nvPr>
        </p:nvSpPr>
        <p:spPr bwMode="auto">
          <a:xfrm>
            <a:off x="457200" y="2393950"/>
            <a:ext cx="8229600" cy="341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pitchFamily="-84" charset="-128"/>
              </a:defRPr>
            </a:lvl1pPr>
          </a:lstStyle>
          <a:p>
            <a:pPr defTabSz="457200" fontAlgn="base">
              <a:spcBef>
                <a:spcPct val="0"/>
              </a:spcBef>
              <a:spcAft>
                <a:spcPct val="0"/>
              </a:spcAft>
              <a:defRPr/>
            </a:pPr>
            <a:fld id="{3BD5E910-4C29-42DA-A721-415C4D800E87}" type="datetimeFigureOut">
              <a:rPr lang="es-ES"/>
              <a:pPr defTabSz="457200" fontAlgn="base">
                <a:spcBef>
                  <a:spcPct val="0"/>
                </a:spcBef>
                <a:spcAft>
                  <a:spcPct val="0"/>
                </a:spcAft>
                <a:defRPr/>
              </a:pPr>
              <a:t>02/10/2014</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ＭＳ Ｐゴシック" pitchFamily="-84" charset="-128"/>
              </a:defRPr>
            </a:lvl1pPr>
          </a:lstStyle>
          <a:p>
            <a:pPr defTabSz="457200" fontAlgn="base">
              <a:spcBef>
                <a:spcPct val="0"/>
              </a:spcBef>
              <a:spcAft>
                <a:spcPct val="0"/>
              </a:spcAft>
              <a:defRPr/>
            </a:pPr>
            <a:fld id="{B34C5789-8D3E-45A7-8DAF-A463D1D9C26C}" type="slidenum">
              <a:rPr lang="es-ES"/>
              <a:pPr defTabSz="457200" fontAlgn="base">
                <a:spcBef>
                  <a:spcPct val="0"/>
                </a:spcBef>
                <a:spcAft>
                  <a:spcPct val="0"/>
                </a:spcAft>
                <a:defRPr/>
              </a:pPr>
              <a:t>‹Nº›</a:t>
            </a:fld>
            <a:endParaRPr lang="es-ES"/>
          </a:p>
        </p:txBody>
      </p:sp>
      <p:pic>
        <p:nvPicPr>
          <p:cNvPr id="1031" name="Imagen 7"/>
          <p:cNvPicPr>
            <a:picLocks noChangeAspect="1"/>
          </p:cNvPicPr>
          <p:nvPr/>
        </p:nvPicPr>
        <p:blipFill>
          <a:blip r:embed="rId13"/>
          <a:srcRect/>
          <a:stretch>
            <a:fillRect/>
          </a:stretch>
        </p:blipFill>
        <p:spPr bwMode="auto">
          <a:xfrm>
            <a:off x="17463" y="93663"/>
            <a:ext cx="9144000" cy="438150"/>
          </a:xfrm>
          <a:prstGeom prst="rect">
            <a:avLst/>
          </a:prstGeom>
          <a:noFill/>
          <a:ln w="9525">
            <a:noFill/>
            <a:miter lim="800000"/>
            <a:headEnd/>
            <a:tailEnd/>
          </a:ln>
        </p:spPr>
      </p:pic>
      <p:pic>
        <p:nvPicPr>
          <p:cNvPr id="1032" name="Imagen 8"/>
          <p:cNvPicPr>
            <a:picLocks noChangeAspect="1"/>
          </p:cNvPicPr>
          <p:nvPr/>
        </p:nvPicPr>
        <p:blipFill>
          <a:blip r:embed="rId14"/>
          <a:srcRect/>
          <a:stretch>
            <a:fillRect/>
          </a:stretch>
        </p:blipFill>
        <p:spPr bwMode="auto">
          <a:xfrm>
            <a:off x="0" y="6519863"/>
            <a:ext cx="9215438" cy="346075"/>
          </a:xfrm>
          <a:prstGeom prst="rect">
            <a:avLst/>
          </a:prstGeom>
          <a:noFill/>
          <a:ln w="9525">
            <a:noFill/>
            <a:miter lim="800000"/>
            <a:headEnd/>
            <a:tailEnd/>
          </a:ln>
        </p:spPr>
      </p:pic>
    </p:spTree>
    <p:extLst>
      <p:ext uri="{BB962C8B-B14F-4D97-AF65-F5344CB8AC3E}">
        <p14:creationId xmlns:p14="http://schemas.microsoft.com/office/powerpoint/2010/main" val="39324528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_tradnl" smtClean="0"/>
              <a:t>Clic para editar título</a:t>
            </a:r>
            <a:endParaRPr lang="es-ES" smtClean="0"/>
          </a:p>
        </p:txBody>
      </p:sp>
      <p:sp>
        <p:nvSpPr>
          <p:cNvPr id="1027" name="Marcador de texto 2"/>
          <p:cNvSpPr>
            <a:spLocks noGrp="1"/>
          </p:cNvSpPr>
          <p:nvPr>
            <p:ph type="body" idx="1"/>
          </p:nvPr>
        </p:nvSpPr>
        <p:spPr bwMode="auto">
          <a:xfrm>
            <a:off x="457200" y="2393950"/>
            <a:ext cx="8229600" cy="341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ea typeface="ＭＳ Ｐゴシック" pitchFamily="-84" charset="-128"/>
              </a:defRPr>
            </a:lvl1pPr>
          </a:lstStyle>
          <a:p>
            <a:pPr defTabSz="457200" fontAlgn="base">
              <a:spcBef>
                <a:spcPct val="0"/>
              </a:spcBef>
              <a:spcAft>
                <a:spcPct val="0"/>
              </a:spcAft>
              <a:defRPr/>
            </a:pPr>
            <a:fld id="{3BD5E910-4C29-42DA-A721-415C4D800E87}" type="datetimeFigureOut">
              <a:rPr lang="es-ES"/>
              <a:pPr defTabSz="457200" fontAlgn="base">
                <a:spcBef>
                  <a:spcPct val="0"/>
                </a:spcBef>
                <a:spcAft>
                  <a:spcPct val="0"/>
                </a:spcAft>
                <a:defRPr/>
              </a:pPr>
              <a:t>02/10/2014</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ea typeface="ＭＳ Ｐゴシック" pitchFamily="-84" charset="-128"/>
              </a:defRPr>
            </a:lvl1pPr>
          </a:lstStyle>
          <a:p>
            <a:pPr defTabSz="457200" fontAlgn="base">
              <a:spcBef>
                <a:spcPct val="0"/>
              </a:spcBef>
              <a:spcAft>
                <a:spcPct val="0"/>
              </a:spcAft>
              <a:defRPr/>
            </a:pPr>
            <a:fld id="{B34C5789-8D3E-45A7-8DAF-A463D1D9C26C}" type="slidenum">
              <a:rPr lang="es-ES"/>
              <a:pPr defTabSz="457200" fontAlgn="base">
                <a:spcBef>
                  <a:spcPct val="0"/>
                </a:spcBef>
                <a:spcAft>
                  <a:spcPct val="0"/>
                </a:spcAft>
                <a:defRPr/>
              </a:pPr>
              <a:t>‹Nº›</a:t>
            </a:fld>
            <a:endParaRPr lang="es-ES"/>
          </a:p>
        </p:txBody>
      </p:sp>
      <p:pic>
        <p:nvPicPr>
          <p:cNvPr id="1031" name="Imagen 7"/>
          <p:cNvPicPr>
            <a:picLocks noChangeAspect="1"/>
          </p:cNvPicPr>
          <p:nvPr/>
        </p:nvPicPr>
        <p:blipFill>
          <a:blip r:embed="rId13"/>
          <a:srcRect/>
          <a:stretch>
            <a:fillRect/>
          </a:stretch>
        </p:blipFill>
        <p:spPr bwMode="auto">
          <a:xfrm>
            <a:off x="17463" y="93663"/>
            <a:ext cx="9144000" cy="438150"/>
          </a:xfrm>
          <a:prstGeom prst="rect">
            <a:avLst/>
          </a:prstGeom>
          <a:noFill/>
          <a:ln w="9525">
            <a:noFill/>
            <a:miter lim="800000"/>
            <a:headEnd/>
            <a:tailEnd/>
          </a:ln>
        </p:spPr>
      </p:pic>
      <p:pic>
        <p:nvPicPr>
          <p:cNvPr id="1032" name="Imagen 8"/>
          <p:cNvPicPr>
            <a:picLocks noChangeAspect="1"/>
          </p:cNvPicPr>
          <p:nvPr/>
        </p:nvPicPr>
        <p:blipFill>
          <a:blip r:embed="rId14"/>
          <a:srcRect/>
          <a:stretch>
            <a:fillRect/>
          </a:stretch>
        </p:blipFill>
        <p:spPr bwMode="auto">
          <a:xfrm>
            <a:off x="0" y="6519863"/>
            <a:ext cx="9215438" cy="346075"/>
          </a:xfrm>
          <a:prstGeom prst="rect">
            <a:avLst/>
          </a:prstGeom>
          <a:noFill/>
          <a:ln w="9525">
            <a:noFill/>
            <a:miter lim="800000"/>
            <a:headEnd/>
            <a:tailEnd/>
          </a:ln>
        </p:spPr>
      </p:pic>
    </p:spTree>
    <p:extLst>
      <p:ext uri="{BB962C8B-B14F-4D97-AF65-F5344CB8AC3E}">
        <p14:creationId xmlns:p14="http://schemas.microsoft.com/office/powerpoint/2010/main" val="326948739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8461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CL" smtClean="0"/>
              <a:t>Clic para editar título</a:t>
            </a:r>
            <a:endParaRPr lang="es-ES" altLang="es-CL" smtClean="0"/>
          </a:p>
        </p:txBody>
      </p:sp>
      <p:sp>
        <p:nvSpPr>
          <p:cNvPr id="1027" name="Marcador de texto 2"/>
          <p:cNvSpPr>
            <a:spLocks noGrp="1"/>
          </p:cNvSpPr>
          <p:nvPr>
            <p:ph type="body" idx="1"/>
          </p:nvPr>
        </p:nvSpPr>
        <p:spPr bwMode="auto">
          <a:xfrm>
            <a:off x="457200" y="2393950"/>
            <a:ext cx="8229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CL" smtClean="0"/>
              <a:t>Haga clic para modificar el estilo de texto del patrón</a:t>
            </a:r>
          </a:p>
          <a:p>
            <a:pPr lvl="1"/>
            <a:r>
              <a:rPr lang="es-ES_tradnl" altLang="es-CL" smtClean="0"/>
              <a:t>Segundo nivel</a:t>
            </a:r>
          </a:p>
          <a:p>
            <a:pPr lvl="2"/>
            <a:r>
              <a:rPr lang="es-ES_tradnl" altLang="es-CL" smtClean="0"/>
              <a:t>Tercer nivel</a:t>
            </a:r>
          </a:p>
          <a:p>
            <a:pPr lvl="3"/>
            <a:r>
              <a:rPr lang="es-ES_tradnl" altLang="es-CL" smtClean="0"/>
              <a:t>Cuarto nivel</a:t>
            </a:r>
          </a:p>
          <a:p>
            <a:pPr lvl="4"/>
            <a:r>
              <a:rPr lang="es-ES_tradnl" altLang="es-CL" smtClean="0"/>
              <a:t>Quinto nivel</a:t>
            </a:r>
            <a:endParaRPr lang="es-ES" altLang="es-CL" smtClean="0"/>
          </a:p>
        </p:txBody>
      </p:sp>
      <p:sp>
        <p:nvSpPr>
          <p:cNvPr id="4" name="Marcador de fecha 3"/>
          <p:cNvSpPr>
            <a:spLocks noGrp="1"/>
          </p:cNvSpPr>
          <p:nvPr>
            <p:ph type="dt" sz="half" idx="2"/>
          </p:nvPr>
        </p:nvSpPr>
        <p:spPr>
          <a:xfrm>
            <a:off x="457200"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charset="-128"/>
              </a:defRPr>
            </a:lvl1pPr>
          </a:lstStyle>
          <a:p>
            <a:pPr defTabSz="457200" fontAlgn="base">
              <a:spcBef>
                <a:spcPct val="0"/>
              </a:spcBef>
              <a:spcAft>
                <a:spcPct val="0"/>
              </a:spcAft>
              <a:defRPr/>
            </a:pPr>
            <a:fld id="{43FFB1A0-A426-490A-A119-4DA931442711}" type="datetime1">
              <a:rPr lang="es-ES"/>
              <a:pPr defTabSz="457200" fontAlgn="base">
                <a:spcBef>
                  <a:spcPct val="0"/>
                </a:spcBef>
                <a:spcAft>
                  <a:spcPct val="0"/>
                </a:spcAft>
                <a:defRPr/>
              </a:pPr>
              <a:t>02/10/2014</a:t>
            </a:fld>
            <a:endParaRPr lang="es-ES"/>
          </a:p>
        </p:txBody>
      </p:sp>
      <p:sp>
        <p:nvSpPr>
          <p:cNvPr id="5" name="Marcador de pie de página 4"/>
          <p:cNvSpPr>
            <a:spLocks noGrp="1"/>
          </p:cNvSpPr>
          <p:nvPr>
            <p:ph type="ftr" sz="quarter" idx="3"/>
          </p:nvPr>
        </p:nvSpPr>
        <p:spPr>
          <a:xfrm>
            <a:off x="3124200" y="609600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553200"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ＭＳ Ｐゴシック" charset="-128"/>
              </a:defRPr>
            </a:lvl1pPr>
          </a:lstStyle>
          <a:p>
            <a:pPr defTabSz="457200" fontAlgn="base">
              <a:spcBef>
                <a:spcPct val="0"/>
              </a:spcBef>
              <a:spcAft>
                <a:spcPct val="0"/>
              </a:spcAft>
              <a:defRPr/>
            </a:pPr>
            <a:fld id="{EEB0354D-0746-4070-9398-1480A9958214}" type="slidenum">
              <a:rPr lang="es-ES"/>
              <a:pPr defTabSz="457200" fontAlgn="base">
                <a:spcBef>
                  <a:spcPct val="0"/>
                </a:spcBef>
                <a:spcAft>
                  <a:spcPct val="0"/>
                </a:spcAft>
                <a:defRPr/>
              </a:pPr>
              <a:t>‹Nº›</a:t>
            </a:fld>
            <a:endParaRPr lang="es-ES"/>
          </a:p>
        </p:txBody>
      </p:sp>
      <p:pic>
        <p:nvPicPr>
          <p:cNvPr id="1031" name="Imagen 7"/>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7463" y="93663"/>
            <a:ext cx="9144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n 8"/>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6519863"/>
            <a:ext cx="9215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 descr="Clasificado como: Interna por: Juan Carlos Acosta Castro"/>
          <p:cNvSpPr txBox="1"/>
          <p:nvPr userDrawn="1"/>
        </p:nvSpPr>
        <p:spPr>
          <a:xfrm>
            <a:off x="0" y="6680200"/>
            <a:ext cx="9144000" cy="207749"/>
          </a:xfrm>
          <a:prstGeom prst="rect">
            <a:avLst/>
          </a:prstGeom>
          <a:noFill/>
        </p:spPr>
        <p:txBody>
          <a:bodyPr vert="horz" rtlCol="0">
            <a:spAutoFit/>
          </a:bodyPr>
          <a:lstStyle/>
          <a:p>
            <a:pPr defTabSz="457200" eaLnBrk="0" fontAlgn="base" hangingPunct="0">
              <a:spcBef>
                <a:spcPct val="0"/>
              </a:spcBef>
              <a:spcAft>
                <a:spcPct val="0"/>
              </a:spcAft>
            </a:pPr>
            <a:r>
              <a:rPr lang="es-CL" sz="750">
                <a:solidFill>
                  <a:srgbClr val="000000"/>
                </a:solidFill>
                <a:latin typeface="arial narrow"/>
                <a:ea typeface="ＭＳ Ｐゴシック" panose="020B0600070205080204" pitchFamily="34" charset="-128"/>
              </a:rPr>
              <a:t>Clasificado como: </a:t>
            </a:r>
            <a:r>
              <a:rPr lang="es-CL" sz="750">
                <a:solidFill>
                  <a:srgbClr val="0000FF"/>
                </a:solidFill>
                <a:latin typeface="arial narrow"/>
                <a:ea typeface="ＭＳ Ｐゴシック" panose="020B0600070205080204" pitchFamily="34" charset="-128"/>
              </a:rPr>
              <a:t>Interna</a:t>
            </a:r>
            <a:r>
              <a:rPr lang="es-CL" sz="750">
                <a:solidFill>
                  <a:srgbClr val="000000"/>
                </a:solidFill>
                <a:latin typeface="arial narrow"/>
                <a:ea typeface="ＭＳ Ｐゴシック" panose="020B0600070205080204" pitchFamily="34" charset="-128"/>
              </a:rPr>
              <a:t> por: </a:t>
            </a:r>
            <a:r>
              <a:rPr lang="es-CL" sz="750">
                <a:solidFill>
                  <a:srgbClr val="0000FF"/>
                </a:solidFill>
                <a:latin typeface="arial narrow"/>
                <a:ea typeface="ＭＳ Ｐゴシック" panose="020B0600070205080204" pitchFamily="34" charset="-128"/>
              </a:rPr>
              <a:t>Juan Carlos Acosta Castro</a:t>
            </a:r>
          </a:p>
        </p:txBody>
      </p:sp>
    </p:spTree>
    <p:extLst>
      <p:ext uri="{BB962C8B-B14F-4D97-AF65-F5344CB8AC3E}">
        <p14:creationId xmlns:p14="http://schemas.microsoft.com/office/powerpoint/2010/main" val="2781295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Lst>
  <p:hf hdr="0" ftr="0" dt="0"/>
  <p:txStyles>
    <p:title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slideLayout" Target="../slideLayouts/slideLayout52.xml"/><Relationship Id="rId18" Type="http://schemas.openxmlformats.org/officeDocument/2006/relationships/image" Target="../media/image19.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18.png"/><Relationship Id="rId2" Type="http://schemas.openxmlformats.org/officeDocument/2006/relationships/tags" Target="../tags/tag50.xml"/><Relationship Id="rId16" Type="http://schemas.openxmlformats.org/officeDocument/2006/relationships/image" Target="../media/image17.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image" Target="../media/image11.png"/><Relationship Id="rId10" Type="http://schemas.openxmlformats.org/officeDocument/2006/relationships/tags" Target="../tags/tag58.xml"/><Relationship Id="rId19" Type="http://schemas.openxmlformats.org/officeDocument/2006/relationships/slide" Target="slide16.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15.png"/><Relationship Id="rId2" Type="http://schemas.openxmlformats.org/officeDocument/2006/relationships/tags" Target="../tags/tag62.xml"/><Relationship Id="rId16" Type="http://schemas.openxmlformats.org/officeDocument/2006/relationships/image" Target="../media/image17.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image" Target="../media/image11.png"/><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20.png"/><Relationship Id="rId2" Type="http://schemas.openxmlformats.org/officeDocument/2006/relationships/tags" Target="../tags/tag74.xml"/><Relationship Id="rId16" Type="http://schemas.openxmlformats.org/officeDocument/2006/relationships/image" Target="../media/image18.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image" Target="../media/image17.png"/><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slideLayout" Target="../slideLayouts/slideLayout52.xml"/><Relationship Id="rId18" Type="http://schemas.openxmlformats.org/officeDocument/2006/relationships/image" Target="../media/image15.png"/><Relationship Id="rId3" Type="http://schemas.openxmlformats.org/officeDocument/2006/relationships/tags" Target="../tags/tag87.xml"/><Relationship Id="rId21" Type="http://schemas.openxmlformats.org/officeDocument/2006/relationships/slide" Target="slide16.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image" Target="../media/image18.png"/><Relationship Id="rId2" Type="http://schemas.openxmlformats.org/officeDocument/2006/relationships/tags" Target="../tags/tag86.xml"/><Relationship Id="rId16" Type="http://schemas.openxmlformats.org/officeDocument/2006/relationships/image" Target="../media/image12.png"/><Relationship Id="rId20" Type="http://schemas.openxmlformats.org/officeDocument/2006/relationships/image" Target="../media/image19.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21.png"/><Relationship Id="rId10" Type="http://schemas.openxmlformats.org/officeDocument/2006/relationships/tags" Target="../tags/tag94.xml"/><Relationship Id="rId19" Type="http://schemas.openxmlformats.org/officeDocument/2006/relationships/image" Target="../media/image20.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slideLayout" Target="../slideLayouts/slideLayout52.xml"/><Relationship Id="rId18" Type="http://schemas.openxmlformats.org/officeDocument/2006/relationships/image" Target="../media/image20.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19.png"/><Relationship Id="rId2" Type="http://schemas.openxmlformats.org/officeDocument/2006/relationships/tags" Target="../tags/tag98.xml"/><Relationship Id="rId16" Type="http://schemas.openxmlformats.org/officeDocument/2006/relationships/image" Target="../media/image15.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image" Target="../media/image18.png"/><Relationship Id="rId10" Type="http://schemas.openxmlformats.org/officeDocument/2006/relationships/tags" Target="../tags/tag106.xml"/><Relationship Id="rId19" Type="http://schemas.openxmlformats.org/officeDocument/2006/relationships/slide" Target="slide1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image" Target="../media/image18.png"/><Relationship Id="rId2" Type="http://schemas.openxmlformats.org/officeDocument/2006/relationships/tags" Target="../tags/tag110.xml"/><Relationship Id="rId16" Type="http://schemas.openxmlformats.org/officeDocument/2006/relationships/image" Target="../media/image15.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image" Target="../media/image19.png"/><Relationship Id="rId10" Type="http://schemas.openxmlformats.org/officeDocument/2006/relationships/tags" Target="../tags/tag118.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slideLayout" Target="../slideLayouts/slideLayout52.xml"/><Relationship Id="rId18" Type="http://schemas.openxmlformats.org/officeDocument/2006/relationships/image" Target="../media/image19.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18.png"/><Relationship Id="rId2" Type="http://schemas.openxmlformats.org/officeDocument/2006/relationships/tags" Target="../tags/tag122.xml"/><Relationship Id="rId16" Type="http://schemas.openxmlformats.org/officeDocument/2006/relationships/image" Target="../media/image12.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image" Target="../media/image21.png"/><Relationship Id="rId10" Type="http://schemas.openxmlformats.org/officeDocument/2006/relationships/tags" Target="../tags/tag130.xml"/><Relationship Id="rId19" Type="http://schemas.openxmlformats.org/officeDocument/2006/relationships/slide" Target="slide16.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slideLayout" Target="../slideLayouts/slideLayout52.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image" Target="../media/image24.png"/><Relationship Id="rId2" Type="http://schemas.openxmlformats.org/officeDocument/2006/relationships/tags" Target="../tags/tag134.xml"/><Relationship Id="rId16" Type="http://schemas.openxmlformats.org/officeDocument/2006/relationships/image" Target="../media/image23.jp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image" Target="../media/image22.png"/><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slideLayout" Target="../slideLayouts/slideLayout52.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24.png"/><Relationship Id="rId2" Type="http://schemas.openxmlformats.org/officeDocument/2006/relationships/tags" Target="../tags/tag146.xml"/><Relationship Id="rId16" Type="http://schemas.openxmlformats.org/officeDocument/2006/relationships/image" Target="../media/image23.jp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image" Target="../media/image25.png"/><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slideLayout" Target="../slideLayouts/slideLayout52.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24.png"/><Relationship Id="rId2" Type="http://schemas.openxmlformats.org/officeDocument/2006/relationships/tags" Target="../tags/tag158.xml"/><Relationship Id="rId16" Type="http://schemas.openxmlformats.org/officeDocument/2006/relationships/image" Target="../media/image23.jp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image" Target="../media/image26.png"/><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slideLayout" Target="../slideLayouts/slideLayout52.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image" Target="../media/image24.png"/><Relationship Id="rId2" Type="http://schemas.openxmlformats.org/officeDocument/2006/relationships/tags" Target="../tags/tag170.xml"/><Relationship Id="rId16" Type="http://schemas.openxmlformats.org/officeDocument/2006/relationships/image" Target="../media/image27.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image" Target="../media/image23.jpg"/><Relationship Id="rId10" Type="http://schemas.openxmlformats.org/officeDocument/2006/relationships/tags" Target="../tags/tag178.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slideLayout" Target="../slideLayouts/slideLayout52.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image" Target="../media/image24.png"/><Relationship Id="rId2" Type="http://schemas.openxmlformats.org/officeDocument/2006/relationships/tags" Target="../tags/tag182.xml"/><Relationship Id="rId16" Type="http://schemas.openxmlformats.org/officeDocument/2006/relationships/image" Target="../media/image28.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image" Target="../media/image23.jpg"/><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7.xml"/><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77.xml"/><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2.png"/><Relationship Id="rId2" Type="http://schemas.openxmlformats.org/officeDocument/2006/relationships/slideLayout" Target="../slideLayouts/slideLayout77.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package" Target="../embeddings/Microsoft_Excel_Binary_Worksheet1.xlsb"/><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slideLayout" Target="../slideLayouts/slideLayout77.xml"/><Relationship Id="rId1" Type="http://schemas.openxmlformats.org/officeDocument/2006/relationships/vmlDrawing" Target="../drawings/vmlDrawing2.vml"/><Relationship Id="rId6" Type="http://schemas.openxmlformats.org/officeDocument/2006/relationships/image" Target="../media/image40.emf"/><Relationship Id="rId5" Type="http://schemas.openxmlformats.org/officeDocument/2006/relationships/package" Target="../embeddings/Microsoft_Excel_Binary_Worksheet2.xlsb"/><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slideLayout" Target="../slideLayouts/slideLayout77.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package" Target="../embeddings/Microsoft_Excel_Binary_Worksheet3.xlsb"/><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52.xml"/><Relationship Id="rId1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slide" Target="slide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2.png"/><Relationship Id="rId10" Type="http://schemas.openxmlformats.org/officeDocument/2006/relationships/tags" Target="../tags/tag10.xml"/><Relationship Id="rId19"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52.xml"/><Relationship Id="rId18" Type="http://schemas.openxmlformats.org/officeDocument/2006/relationships/slide" Target="slide16.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2.png"/><Relationship Id="rId2" Type="http://schemas.openxmlformats.org/officeDocument/2006/relationships/tags" Target="../tags/tag14.xml"/><Relationship Id="rId16" Type="http://schemas.openxmlformats.org/officeDocument/2006/relationships/image" Target="../media/image11.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13.png"/><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5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 Target="slide16.xml"/><Relationship Id="rId2" Type="http://schemas.openxmlformats.org/officeDocument/2006/relationships/tags" Target="../tags/tag26.xml"/><Relationship Id="rId16" Type="http://schemas.openxmlformats.org/officeDocument/2006/relationships/image" Target="../media/image11.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17.png"/><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5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slide" Target="slide16.xml"/><Relationship Id="rId2" Type="http://schemas.openxmlformats.org/officeDocument/2006/relationships/tags" Target="../tags/tag38.xml"/><Relationship Id="rId16" Type="http://schemas.openxmlformats.org/officeDocument/2006/relationships/image" Target="../media/image1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11.pn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655226"/>
            <a:ext cx="8229600" cy="1143000"/>
          </a:xfrm>
        </p:spPr>
        <p:txBody>
          <a:bodyPr/>
          <a:lstStyle/>
          <a:p>
            <a:r>
              <a:rPr lang="es-CL" b="1" dirty="0" smtClean="0"/>
              <a:t>Reunión “Preguntas y Respuestas”</a:t>
            </a:r>
            <a:endParaRPr lang="es-CL" b="1" dirty="0"/>
          </a:p>
        </p:txBody>
      </p:sp>
      <p:sp>
        <p:nvSpPr>
          <p:cNvPr id="4" name="3 Marcador de número de diapositiva"/>
          <p:cNvSpPr>
            <a:spLocks noGrp="1"/>
          </p:cNvSpPr>
          <p:nvPr>
            <p:ph type="sldNum" sz="quarter" idx="12"/>
          </p:nvPr>
        </p:nvSpPr>
        <p:spPr>
          <a:xfrm>
            <a:off x="7010400" y="6492875"/>
            <a:ext cx="2133600" cy="365125"/>
          </a:xfrm>
        </p:spPr>
        <p:txBody>
          <a:bodyPr/>
          <a:lstStyle/>
          <a:p>
            <a:pPr>
              <a:defRPr/>
            </a:pPr>
            <a:fld id="{A1B9C5E9-0EA2-4BE7-B9F5-F3CDB182F4C9}" type="slidenum">
              <a:rPr lang="es-ES" smtClean="0">
                <a:solidFill>
                  <a:schemeClr val="bg1"/>
                </a:solidFill>
              </a:rPr>
              <a:pPr>
                <a:defRPr/>
              </a:pPr>
              <a:t>1</a:t>
            </a:fld>
            <a:endParaRPr lang="es-ES">
              <a:solidFill>
                <a:schemeClr val="bg1"/>
              </a:solidFill>
            </a:endParaRPr>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199" y="1576619"/>
            <a:ext cx="2273515" cy="2834607"/>
          </a:xfrm>
          <a:prstGeom prst="rect">
            <a:avLst/>
          </a:prstGeom>
        </p:spPr>
      </p:pic>
      <p:sp>
        <p:nvSpPr>
          <p:cNvPr id="9" name="8 CuadroTexto"/>
          <p:cNvSpPr txBox="1"/>
          <p:nvPr/>
        </p:nvSpPr>
        <p:spPr>
          <a:xfrm>
            <a:off x="1567558" y="4491647"/>
            <a:ext cx="6852961" cy="1846659"/>
          </a:xfrm>
          <a:prstGeom prst="rect">
            <a:avLst/>
          </a:prstGeom>
          <a:noFill/>
        </p:spPr>
        <p:txBody>
          <a:bodyPr wrap="square" rtlCol="0">
            <a:spAutoFit/>
          </a:bodyPr>
          <a:lstStyle/>
          <a:p>
            <a:pPr algn="ctr" defTabSz="457200" eaLnBrk="0" fontAlgn="base" hangingPunct="0">
              <a:spcBef>
                <a:spcPct val="0"/>
              </a:spcBef>
              <a:spcAft>
                <a:spcPct val="0"/>
              </a:spcAft>
            </a:pPr>
            <a:r>
              <a:rPr lang="es-CL" sz="3600" b="1" dirty="0">
                <a:solidFill>
                  <a:srgbClr val="1F497D"/>
                </a:solidFill>
                <a:ea typeface="ＭＳ Ｐゴシック" charset="0"/>
                <a:cs typeface="ＭＳ Ｐゴシック" charset="0"/>
              </a:rPr>
              <a:t>División Operaciones y Tecnología</a:t>
            </a: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endParaRPr lang="es-CL" sz="2000" dirty="0">
              <a:solidFill>
                <a:prstClr val="black"/>
              </a:solidFill>
              <a:ea typeface="ＭＳ Ｐゴシック" panose="020B0600070205080204" pitchFamily="34" charset="-128"/>
            </a:endParaRPr>
          </a:p>
          <a:p>
            <a:pPr algn="ctr" defTabSz="457200" eaLnBrk="0" fontAlgn="base" hangingPunct="0">
              <a:spcBef>
                <a:spcPct val="0"/>
              </a:spcBef>
              <a:spcAft>
                <a:spcPct val="0"/>
              </a:spcAft>
            </a:pPr>
            <a:r>
              <a:rPr lang="es-CL" b="1" dirty="0">
                <a:solidFill>
                  <a:srgbClr val="1F497D"/>
                </a:solidFill>
                <a:ea typeface="ＭＳ Ｐゴシック" charset="0"/>
                <a:cs typeface="ＭＳ Ｐゴシック" charset="0"/>
              </a:rPr>
              <a:t>29 de Septiembre 2014</a:t>
            </a:r>
          </a:p>
        </p:txBody>
      </p:sp>
    </p:spTree>
    <p:extLst>
      <p:ext uri="{BB962C8B-B14F-4D97-AF65-F5344CB8AC3E}">
        <p14:creationId xmlns:p14="http://schemas.microsoft.com/office/powerpoint/2010/main" val="2249560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856728" y="951241"/>
            <a:ext cx="6264087" cy="5082495"/>
            <a:chOff x="2856728" y="951241"/>
            <a:chExt cx="6264087"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73206"/>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Desarrollar Solución Sistémica</a:t>
              </a:r>
              <a:endParaRPr lang="es-CL" altLang="es-CL" b="1" dirty="0">
                <a:solidFill>
                  <a:srgbClr val="4F81BD"/>
                </a:solidFill>
              </a:endParaRPr>
            </a:p>
          </p:txBody>
        </p:sp>
        <p:grpSp>
          <p:nvGrpSpPr>
            <p:cNvPr id="212" name="2 Grupo"/>
            <p:cNvGrpSpPr>
              <a:grpSpLocks/>
            </p:cNvGrpSpPr>
            <p:nvPr/>
          </p:nvGrpSpPr>
          <p:grpSpPr bwMode="auto">
            <a:xfrm>
              <a:off x="2856728" y="2024595"/>
              <a:ext cx="6264087" cy="3857625"/>
              <a:chOff x="612963" y="1587500"/>
              <a:chExt cx="6263881" cy="3857724"/>
            </a:xfrm>
          </p:grpSpPr>
          <p:sp>
            <p:nvSpPr>
              <p:cNvPr id="213" name="Text Box 11"/>
              <p:cNvSpPr txBox="1">
                <a:spLocks noChangeArrowheads="1"/>
              </p:cNvSpPr>
              <p:nvPr/>
            </p:nvSpPr>
            <p:spPr bwMode="auto">
              <a:xfrm>
                <a:off x="724708" y="3285028"/>
                <a:ext cx="1686993" cy="95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Construcción, Integración y Corrección de los</a:t>
                </a:r>
              </a:p>
              <a:p>
                <a:pPr algn="r">
                  <a:spcBef>
                    <a:spcPct val="0"/>
                  </a:spcBef>
                  <a:buClrTx/>
                  <a:buFontTx/>
                  <a:buNone/>
                  <a:defRPr/>
                </a:pPr>
                <a:r>
                  <a:rPr lang="es-CL" altLang="es-CL" sz="1400" kern="0" dirty="0" smtClean="0">
                    <a:solidFill>
                      <a:srgbClr val="648A04"/>
                    </a:solidFill>
                  </a:rPr>
                  <a:t>Componentes</a:t>
                </a:r>
                <a:endParaRPr lang="es-CL" altLang="es-CL" sz="1400" kern="0" dirty="0" smtClean="0"/>
              </a:p>
            </p:txBody>
          </p:sp>
          <p:sp>
            <p:nvSpPr>
              <p:cNvPr id="214" name="Text Box 7"/>
              <p:cNvSpPr txBox="1">
                <a:spLocks noChangeArrowheads="1"/>
              </p:cNvSpPr>
              <p:nvPr/>
            </p:nvSpPr>
            <p:spPr bwMode="auto">
              <a:xfrm>
                <a:off x="990600" y="4221088"/>
                <a:ext cx="23907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Componentes de Software</a:t>
                </a:r>
              </a:p>
              <a:p>
                <a:pPr algn="ctr">
                  <a:spcBef>
                    <a:spcPct val="0"/>
                  </a:spcBef>
                  <a:buClrTx/>
                  <a:buFontTx/>
                  <a:buNone/>
                  <a:defRPr/>
                </a:pPr>
                <a:r>
                  <a:rPr lang="es-CL" altLang="es-CL" sz="1400" kern="0" smtClean="0"/>
                  <a:t>listos para ser Certificados </a:t>
                </a:r>
              </a:p>
              <a:p>
                <a:pPr algn="ctr">
                  <a:spcBef>
                    <a:spcPct val="0"/>
                  </a:spcBef>
                  <a:buClrTx/>
                  <a:buFontTx/>
                  <a:buNone/>
                  <a:defRPr/>
                </a:pPr>
                <a:r>
                  <a:rPr lang="es-CL" altLang="es-CL" sz="1400" kern="0" smtClean="0"/>
                  <a:t>en ambiente QA y UAT</a:t>
                </a:r>
              </a:p>
            </p:txBody>
          </p:sp>
          <p:sp>
            <p:nvSpPr>
              <p:cNvPr id="215" name="AutoShape 8"/>
              <p:cNvSpPr>
                <a:spLocks noChangeArrowheads="1"/>
              </p:cNvSpPr>
              <p:nvPr/>
            </p:nvSpPr>
            <p:spPr bwMode="auto">
              <a:xfrm rot="5400000">
                <a:off x="2447545" y="3465561"/>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6" name="Text Box 5"/>
              <p:cNvSpPr txBox="1">
                <a:spLocks noChangeArrowheads="1"/>
              </p:cNvSpPr>
              <p:nvPr/>
            </p:nvSpPr>
            <p:spPr bwMode="auto">
              <a:xfrm>
                <a:off x="612963" y="2708949"/>
                <a:ext cx="2590800" cy="52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Diagrama y Semántica de Caso de Uso</a:t>
                </a:r>
              </a:p>
            </p:txBody>
          </p:sp>
          <p:sp>
            <p:nvSpPr>
              <p:cNvPr id="217" name="Text Box 6"/>
              <p:cNvSpPr txBox="1">
                <a:spLocks noChangeArrowheads="1"/>
              </p:cNvSpPr>
              <p:nvPr/>
            </p:nvSpPr>
            <p:spPr bwMode="auto">
              <a:xfrm>
                <a:off x="4500563" y="2806700"/>
                <a:ext cx="2209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Diagrama Clases Implementación</a:t>
                </a:r>
              </a:p>
            </p:txBody>
          </p:sp>
          <p:sp>
            <p:nvSpPr>
              <p:cNvPr id="218" name="Text Box 10"/>
              <p:cNvSpPr txBox="1">
                <a:spLocks noChangeArrowheads="1"/>
              </p:cNvSpPr>
              <p:nvPr/>
            </p:nvSpPr>
            <p:spPr bwMode="auto">
              <a:xfrm>
                <a:off x="2844800" y="28067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grpSp>
            <p:nvGrpSpPr>
              <p:cNvPr id="219" name="Group 12"/>
              <p:cNvGrpSpPr>
                <a:grpSpLocks/>
              </p:cNvGrpSpPr>
              <p:nvPr/>
            </p:nvGrpSpPr>
            <p:grpSpPr bwMode="auto">
              <a:xfrm>
                <a:off x="4576763" y="1587500"/>
                <a:ext cx="1905000" cy="1189038"/>
                <a:chOff x="4272" y="1008"/>
                <a:chExt cx="1200" cy="749"/>
              </a:xfrm>
            </p:grpSpPr>
            <p:grpSp>
              <p:nvGrpSpPr>
                <p:cNvPr id="242" name="Group 13"/>
                <p:cNvGrpSpPr>
                  <a:grpSpLocks/>
                </p:cNvGrpSpPr>
                <p:nvPr/>
              </p:nvGrpSpPr>
              <p:grpSpPr bwMode="auto">
                <a:xfrm>
                  <a:off x="4272" y="1008"/>
                  <a:ext cx="336" cy="317"/>
                  <a:chOff x="4608" y="2688"/>
                  <a:chExt cx="624" cy="431"/>
                </a:xfrm>
              </p:grpSpPr>
              <p:sp>
                <p:nvSpPr>
                  <p:cNvPr id="258" name="Text Box 14"/>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9" name="Text Box 15"/>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60" name="Text Box 16"/>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3" name="Group 17"/>
                <p:cNvGrpSpPr>
                  <a:grpSpLocks/>
                </p:cNvGrpSpPr>
                <p:nvPr/>
              </p:nvGrpSpPr>
              <p:grpSpPr bwMode="auto">
                <a:xfrm>
                  <a:off x="4272" y="1440"/>
                  <a:ext cx="336" cy="317"/>
                  <a:chOff x="4608" y="2688"/>
                  <a:chExt cx="624" cy="431"/>
                </a:xfrm>
              </p:grpSpPr>
              <p:sp>
                <p:nvSpPr>
                  <p:cNvPr id="255" name="Text Box 18"/>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6" name="Text Box 19"/>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7" name="Text Box 20"/>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4" name="Group 21"/>
                <p:cNvGrpSpPr>
                  <a:grpSpLocks/>
                </p:cNvGrpSpPr>
                <p:nvPr/>
              </p:nvGrpSpPr>
              <p:grpSpPr bwMode="auto">
                <a:xfrm>
                  <a:off x="4704" y="1440"/>
                  <a:ext cx="336" cy="317"/>
                  <a:chOff x="4608" y="2688"/>
                  <a:chExt cx="624" cy="431"/>
                </a:xfrm>
              </p:grpSpPr>
              <p:sp>
                <p:nvSpPr>
                  <p:cNvPr id="252" name="Text Box 22"/>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3" name="Text Box 23"/>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4" name="Text Box 24"/>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grpSp>
              <p:nvGrpSpPr>
                <p:cNvPr id="245" name="Group 25"/>
                <p:cNvGrpSpPr>
                  <a:grpSpLocks/>
                </p:cNvGrpSpPr>
                <p:nvPr/>
              </p:nvGrpSpPr>
              <p:grpSpPr bwMode="auto">
                <a:xfrm>
                  <a:off x="5136" y="1440"/>
                  <a:ext cx="336" cy="317"/>
                  <a:chOff x="4608" y="2688"/>
                  <a:chExt cx="624" cy="431"/>
                </a:xfrm>
              </p:grpSpPr>
              <p:sp>
                <p:nvSpPr>
                  <p:cNvPr id="249" name="Text Box 26"/>
                  <p:cNvSpPr txBox="1">
                    <a:spLocks noChangeArrowheads="1"/>
                  </p:cNvSpPr>
                  <p:nvPr/>
                </p:nvSpPr>
                <p:spPr bwMode="auto">
                  <a:xfrm>
                    <a:off x="4608" y="2688"/>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b="1" kern="0" smtClean="0"/>
                      <a:t>Nombre Clase</a:t>
                    </a:r>
                  </a:p>
                </p:txBody>
              </p:sp>
              <p:sp>
                <p:nvSpPr>
                  <p:cNvPr id="250" name="Text Box 27"/>
                  <p:cNvSpPr txBox="1">
                    <a:spLocks noChangeArrowheads="1"/>
                  </p:cNvSpPr>
                  <p:nvPr/>
                </p:nvSpPr>
                <p:spPr bwMode="auto">
                  <a:xfrm>
                    <a:off x="4608" y="2832"/>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atributos</a:t>
                    </a:r>
                  </a:p>
                </p:txBody>
              </p:sp>
              <p:sp>
                <p:nvSpPr>
                  <p:cNvPr id="251" name="Text Box 28"/>
                  <p:cNvSpPr txBox="1">
                    <a:spLocks noChangeArrowheads="1"/>
                  </p:cNvSpPr>
                  <p:nvPr/>
                </p:nvSpPr>
                <p:spPr bwMode="auto">
                  <a:xfrm>
                    <a:off x="4608" y="2980"/>
                    <a:ext cx="624" cy="139"/>
                  </a:xfrm>
                  <a:prstGeom prst="rect">
                    <a:avLst/>
                  </a:prstGeom>
                  <a:noFill/>
                  <a:ln w="9525">
                    <a:solidFill>
                      <a:srgbClr val="33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buFontTx/>
                      <a:buNone/>
                      <a:defRPr/>
                    </a:pPr>
                    <a:r>
                      <a:rPr lang="es-CL" altLang="es-CL" sz="400" kern="0" smtClean="0"/>
                      <a:t>m</a:t>
                    </a:r>
                    <a:r>
                      <a:rPr lang="es-CL" altLang="ja-JP" sz="400" kern="0" smtClean="0"/>
                      <a:t>étodos</a:t>
                    </a:r>
                    <a:endParaRPr lang="es-CL" altLang="es-CL" sz="400" kern="0" smtClean="0"/>
                  </a:p>
                </p:txBody>
              </p:sp>
            </p:grpSp>
            <p:sp>
              <p:nvSpPr>
                <p:cNvPr id="246" name="Line 29"/>
                <p:cNvSpPr>
                  <a:spLocks noChangeShapeType="1"/>
                </p:cNvSpPr>
                <p:nvPr/>
              </p:nvSpPr>
              <p:spPr bwMode="auto">
                <a:xfrm>
                  <a:off x="4416" y="1344"/>
                  <a:ext cx="0" cy="96"/>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247" name="Line 30"/>
                <p:cNvSpPr>
                  <a:spLocks noChangeShapeType="1"/>
                </p:cNvSpPr>
                <p:nvPr/>
              </p:nvSpPr>
              <p:spPr bwMode="auto">
                <a:xfrm>
                  <a:off x="4608" y="1152"/>
                  <a:ext cx="288" cy="288"/>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248" name="Line 31"/>
                <p:cNvSpPr>
                  <a:spLocks noChangeShapeType="1"/>
                </p:cNvSpPr>
                <p:nvPr/>
              </p:nvSpPr>
              <p:spPr bwMode="auto">
                <a:xfrm>
                  <a:off x="4608" y="1152"/>
                  <a:ext cx="720" cy="288"/>
                </a:xfrm>
                <a:prstGeom prst="line">
                  <a:avLst/>
                </a:prstGeom>
                <a:noFill/>
                <a:ln w="9525">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grpSp>
          <p:grpSp>
            <p:nvGrpSpPr>
              <p:cNvPr id="220" name="Group 32"/>
              <p:cNvGrpSpPr>
                <a:grpSpLocks/>
              </p:cNvGrpSpPr>
              <p:nvPr/>
            </p:nvGrpSpPr>
            <p:grpSpPr bwMode="auto">
              <a:xfrm>
                <a:off x="990600" y="1700808"/>
                <a:ext cx="1752600" cy="1057275"/>
                <a:chOff x="480" y="816"/>
                <a:chExt cx="1104" cy="666"/>
              </a:xfrm>
            </p:grpSpPr>
            <p:sp>
              <p:nvSpPr>
                <p:cNvPr id="232" name="AutoShape 33"/>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3" name="Text Box 34"/>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r>
                    <a:rPr lang="es-ES" altLang="es-CL" sz="800" kern="0" smtClean="0"/>
                    <a:t>Actor</a:t>
                  </a:r>
                  <a:endParaRPr lang="es-ES" altLang="es-CL" sz="1200" kern="0" smtClean="0"/>
                </a:p>
              </p:txBody>
            </p:sp>
            <p:sp>
              <p:nvSpPr>
                <p:cNvPr id="234" name="AutoShape 35"/>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5" name="Text Box 36"/>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sp>
              <p:nvSpPr>
                <p:cNvPr id="236" name="AutoShape 37"/>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7" name="Text Box 38"/>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2</a:t>
                  </a:r>
                  <a:endParaRPr lang="es-ES" altLang="es-CL" sz="1200" kern="0" smtClean="0"/>
                </a:p>
              </p:txBody>
            </p:sp>
            <p:cxnSp>
              <p:nvCxnSpPr>
                <p:cNvPr id="238" name="AutoShape 39"/>
                <p:cNvCxnSpPr>
                  <a:cxnSpLocks noChangeShapeType="1"/>
                  <a:stCxn id="240" idx="3"/>
                  <a:endCxn id="234"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AutoShape 40"/>
                <p:cNvCxnSpPr>
                  <a:cxnSpLocks noChangeShapeType="1"/>
                  <a:stCxn id="240" idx="3"/>
                  <a:endCxn id="236"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 name="Rectangle 41"/>
                <p:cNvSpPr>
                  <a:spLocks noChangeArrowheads="1"/>
                </p:cNvSpPr>
                <p:nvPr/>
              </p:nvSpPr>
              <p:spPr bwMode="auto">
                <a:xfrm>
                  <a:off x="640" y="1074"/>
                  <a:ext cx="61" cy="91"/>
                </a:xfrm>
                <a:prstGeom prst="rect">
                  <a:avLst/>
                </a:prstGeom>
                <a:solidFill>
                  <a:srgbClr val="336699"/>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pic>
              <p:nvPicPr>
                <p:cNvPr id="241" name="Picture 42"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1" name="Picture 43"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9900" y="1617663"/>
                <a:ext cx="1344613"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2" name="Group 63"/>
              <p:cNvGrpSpPr>
                <a:grpSpLocks/>
              </p:cNvGrpSpPr>
              <p:nvPr/>
            </p:nvGrpSpPr>
            <p:grpSpPr bwMode="auto">
              <a:xfrm>
                <a:off x="1887537" y="4911824"/>
                <a:ext cx="1014413" cy="533400"/>
                <a:chOff x="2400" y="3504"/>
                <a:chExt cx="639" cy="336"/>
              </a:xfrm>
            </p:grpSpPr>
            <p:grpSp>
              <p:nvGrpSpPr>
                <p:cNvPr id="228" name="Group 56"/>
                <p:cNvGrpSpPr>
                  <a:grpSpLocks/>
                </p:cNvGrpSpPr>
                <p:nvPr/>
              </p:nvGrpSpPr>
              <p:grpSpPr bwMode="auto">
                <a:xfrm>
                  <a:off x="2400" y="3544"/>
                  <a:ext cx="364" cy="220"/>
                  <a:chOff x="2913" y="3640"/>
                  <a:chExt cx="364" cy="220"/>
                </a:xfrm>
              </p:grpSpPr>
              <p:sp>
                <p:nvSpPr>
                  <p:cNvPr id="230"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31"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229" name="Picture 5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3" name="Text Box 7"/>
              <p:cNvSpPr txBox="1">
                <a:spLocks noChangeArrowheads="1"/>
              </p:cNvSpPr>
              <p:nvPr/>
            </p:nvSpPr>
            <p:spPr bwMode="auto">
              <a:xfrm>
                <a:off x="5220072" y="3537360"/>
                <a:ext cx="16567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Evidencias de </a:t>
                </a:r>
              </a:p>
              <a:p>
                <a:pPr algn="ctr">
                  <a:spcBef>
                    <a:spcPct val="0"/>
                  </a:spcBef>
                  <a:buClrTx/>
                  <a:buFontTx/>
                  <a:buNone/>
                  <a:defRPr/>
                </a:pPr>
                <a:r>
                  <a:rPr lang="es-CL" altLang="es-CL" sz="1400" kern="0" smtClean="0"/>
                  <a:t>Pruebas Unitarias,</a:t>
                </a:r>
              </a:p>
              <a:p>
                <a:pPr algn="ctr">
                  <a:spcBef>
                    <a:spcPct val="0"/>
                  </a:spcBef>
                  <a:buClrTx/>
                  <a:buFontTx/>
                  <a:buNone/>
                  <a:defRPr/>
                </a:pPr>
                <a:r>
                  <a:rPr lang="es-CL" altLang="es-CL" sz="1400" kern="0" smtClean="0"/>
                  <a:t>Peer Review, </a:t>
                </a:r>
              </a:p>
              <a:p>
                <a:pPr algn="ctr">
                  <a:spcBef>
                    <a:spcPct val="0"/>
                  </a:spcBef>
                  <a:buClrTx/>
                  <a:buFontTx/>
                  <a:buNone/>
                  <a:defRPr/>
                </a:pPr>
                <a:r>
                  <a:rPr lang="es-CL" altLang="es-CL" sz="1400" kern="0" smtClean="0"/>
                  <a:t>IDC, </a:t>
                </a:r>
              </a:p>
              <a:p>
                <a:pPr algn="ctr">
                  <a:spcBef>
                    <a:spcPct val="0"/>
                  </a:spcBef>
                  <a:buClrTx/>
                  <a:buFontTx/>
                  <a:buNone/>
                  <a:defRPr/>
                </a:pPr>
                <a:r>
                  <a:rPr lang="es-CL" altLang="es-CL" sz="1400" kern="0" smtClean="0"/>
                  <a:t>System Test, </a:t>
                </a:r>
              </a:p>
              <a:p>
                <a:pPr algn="ctr">
                  <a:spcBef>
                    <a:spcPct val="0"/>
                  </a:spcBef>
                  <a:buClrTx/>
                  <a:buFontTx/>
                  <a:buNone/>
                  <a:defRPr/>
                </a:pPr>
                <a:r>
                  <a:rPr lang="es-CL" altLang="es-CL" sz="1400" kern="0" smtClean="0"/>
                  <a:t>Integration Test</a:t>
                </a:r>
              </a:p>
            </p:txBody>
          </p:sp>
          <p:pic>
            <p:nvPicPr>
              <p:cNvPr id="224" name="Picture 19" descr="documents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5976" y="3651539"/>
                <a:ext cx="990508" cy="99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 name="AutoShape 8"/>
              <p:cNvSpPr>
                <a:spLocks noChangeArrowheads="1"/>
              </p:cNvSpPr>
              <p:nvPr/>
            </p:nvSpPr>
            <p:spPr bwMode="auto">
              <a:xfrm>
                <a:off x="3596751" y="4318145"/>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26" name="AutoShape 8"/>
              <p:cNvSpPr>
                <a:spLocks noChangeArrowheads="1"/>
              </p:cNvSpPr>
              <p:nvPr/>
            </p:nvSpPr>
            <p:spPr bwMode="auto">
              <a:xfrm rot="10800000">
                <a:off x="3554945" y="3284537"/>
                <a:ext cx="720725" cy="647700"/>
              </a:xfrm>
              <a:prstGeom prst="rightArrow">
                <a:avLst>
                  <a:gd name="adj1" fmla="val 50000"/>
                  <a:gd name="adj2" fmla="val 38941"/>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27" name="Text Box 11"/>
              <p:cNvSpPr txBox="1">
                <a:spLocks noChangeArrowheads="1"/>
              </p:cNvSpPr>
              <p:nvPr/>
            </p:nvSpPr>
            <p:spPr bwMode="auto">
              <a:xfrm>
                <a:off x="3347864" y="3841884"/>
                <a:ext cx="11705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smtClean="0">
                    <a:solidFill>
                      <a:srgbClr val="648A04"/>
                    </a:solidFill>
                  </a:rPr>
                  <a:t>Pruebas de </a:t>
                </a:r>
              </a:p>
              <a:p>
                <a:pPr algn="r">
                  <a:spcBef>
                    <a:spcPct val="0"/>
                  </a:spcBef>
                  <a:buClrTx/>
                  <a:buFontTx/>
                  <a:buNone/>
                  <a:defRPr/>
                </a:pPr>
                <a:r>
                  <a:rPr lang="es-CL" altLang="es-CL" sz="1400" kern="0" smtClean="0">
                    <a:solidFill>
                      <a:srgbClr val="648A04"/>
                    </a:solidFill>
                  </a:rPr>
                  <a:t>Fábrica </a:t>
                </a:r>
                <a:endParaRPr lang="es-CL" altLang="es-CL" sz="1400" kern="0" smtClean="0"/>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114" name="113 Grupo"/>
          <p:cNvGrpSpPr/>
          <p:nvPr/>
        </p:nvGrpSpPr>
        <p:grpSpPr>
          <a:xfrm>
            <a:off x="3588667" y="6087292"/>
            <a:ext cx="5136182" cy="405249"/>
            <a:chOff x="3588667" y="6087292"/>
            <a:chExt cx="5136182" cy="405249"/>
          </a:xfrm>
        </p:grpSpPr>
        <p:sp>
          <p:nvSpPr>
            <p:cNvPr id="115" name="10 Pentágono">
              <a:hlinkClick r:id="rId19"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16"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17"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18"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19"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6985753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86653"/>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Desarrollar Plan y Casos de Prueba</a:t>
              </a:r>
              <a:endParaRPr lang="es-CL" altLang="es-CL" b="1" dirty="0">
                <a:solidFill>
                  <a:srgbClr val="4F81BD"/>
                </a:solidFill>
              </a:endParaRPr>
            </a:p>
          </p:txBody>
        </p:sp>
        <p:grpSp>
          <p:nvGrpSpPr>
            <p:cNvPr id="150" name="149 Grupo"/>
            <p:cNvGrpSpPr/>
            <p:nvPr/>
          </p:nvGrpSpPr>
          <p:grpSpPr>
            <a:xfrm>
              <a:off x="3140463" y="2061043"/>
              <a:ext cx="5795222" cy="3552825"/>
              <a:chOff x="1331640" y="1604963"/>
              <a:chExt cx="5795222" cy="3552825"/>
            </a:xfrm>
          </p:grpSpPr>
          <p:sp>
            <p:nvSpPr>
              <p:cNvPr id="151" name="AutoShape 11"/>
              <p:cNvSpPr>
                <a:spLocks noChangeArrowheads="1"/>
              </p:cNvSpPr>
              <p:nvPr/>
            </p:nvSpPr>
            <p:spPr bwMode="auto">
              <a:xfrm rot="5400000">
                <a:off x="4088607" y="3248819"/>
                <a:ext cx="1008062" cy="647700"/>
              </a:xfrm>
              <a:prstGeom prst="rightArrow">
                <a:avLst>
                  <a:gd name="adj1" fmla="val 50000"/>
                  <a:gd name="adj2" fmla="val 38895"/>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2" name="Text Box 13"/>
              <p:cNvSpPr txBox="1">
                <a:spLocks noChangeArrowheads="1"/>
              </p:cNvSpPr>
              <p:nvPr/>
            </p:nvSpPr>
            <p:spPr bwMode="auto">
              <a:xfrm>
                <a:off x="3186113" y="3140968"/>
                <a:ext cx="1117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Confecci</a:t>
                </a:r>
                <a:r>
                  <a:rPr lang="es-CL" altLang="ja-JP" sz="1400" kern="0" dirty="0" smtClean="0">
                    <a:solidFill>
                      <a:srgbClr val="648A04"/>
                    </a:solidFill>
                    <a:latin typeface="Arial" charset="0"/>
                  </a:rPr>
                  <a:t>ó</a:t>
                </a:r>
                <a:r>
                  <a:rPr lang="es-CL" altLang="ja-JP" sz="1400" kern="0" dirty="0" smtClean="0">
                    <a:solidFill>
                      <a:srgbClr val="648A04"/>
                    </a:solidFill>
                  </a:rPr>
                  <a:t>n de Casos de Prueba</a:t>
                </a:r>
                <a:endParaRPr lang="es-CL" altLang="es-CL" sz="1400" kern="0" dirty="0" smtClean="0"/>
              </a:p>
            </p:txBody>
          </p:sp>
          <p:sp>
            <p:nvSpPr>
              <p:cNvPr id="153" name="Text Box 10"/>
              <p:cNvSpPr txBox="1">
                <a:spLocks noChangeArrowheads="1"/>
              </p:cNvSpPr>
              <p:nvPr/>
            </p:nvSpPr>
            <p:spPr bwMode="auto">
              <a:xfrm>
                <a:off x="1331640" y="2794000"/>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Diagrama y Semántica de Caso de Uso</a:t>
                </a:r>
              </a:p>
            </p:txBody>
          </p:sp>
          <p:sp>
            <p:nvSpPr>
              <p:cNvPr id="154" name="Text Box 12"/>
              <p:cNvSpPr txBox="1">
                <a:spLocks noChangeArrowheads="1"/>
              </p:cNvSpPr>
              <p:nvPr/>
            </p:nvSpPr>
            <p:spPr bwMode="auto">
              <a:xfrm>
                <a:off x="3771628" y="27940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grpSp>
            <p:nvGrpSpPr>
              <p:cNvPr id="155" name="Group 14"/>
              <p:cNvGrpSpPr>
                <a:grpSpLocks/>
              </p:cNvGrpSpPr>
              <p:nvPr/>
            </p:nvGrpSpPr>
            <p:grpSpPr bwMode="auto">
              <a:xfrm>
                <a:off x="1712640" y="1641475"/>
                <a:ext cx="1752600" cy="1057275"/>
                <a:chOff x="480" y="816"/>
                <a:chExt cx="1104" cy="666"/>
              </a:xfrm>
            </p:grpSpPr>
            <p:sp>
              <p:nvSpPr>
                <p:cNvPr id="184" name="AutoShape 15"/>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5" name="Text Box 16"/>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r>
                    <a:rPr lang="es-ES" altLang="es-CL" sz="800" kern="0" smtClean="0"/>
                    <a:t>Actor</a:t>
                  </a:r>
                  <a:endParaRPr lang="es-ES" altLang="es-CL" sz="1200" kern="0" smtClean="0"/>
                </a:p>
              </p:txBody>
            </p:sp>
            <p:sp>
              <p:nvSpPr>
                <p:cNvPr id="186" name="AutoShape 17"/>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7" name="Text Box 18"/>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sp>
              <p:nvSpPr>
                <p:cNvPr id="188" name="AutoShape 19"/>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9" name="Text Box 20"/>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2</a:t>
                  </a:r>
                  <a:endParaRPr lang="es-ES" altLang="es-CL" sz="1200" kern="0" smtClean="0"/>
                </a:p>
              </p:txBody>
            </p:sp>
            <p:cxnSp>
              <p:nvCxnSpPr>
                <p:cNvPr id="190" name="AutoShape 21"/>
                <p:cNvCxnSpPr>
                  <a:cxnSpLocks noChangeShapeType="1"/>
                  <a:stCxn id="192" idx="3"/>
                  <a:endCxn id="186"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AutoShape 22"/>
                <p:cNvCxnSpPr>
                  <a:cxnSpLocks noChangeShapeType="1"/>
                  <a:stCxn id="192" idx="3"/>
                  <a:endCxn id="188"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Rectangle 23"/>
                <p:cNvSpPr>
                  <a:spLocks noChangeArrowheads="1"/>
                </p:cNvSpPr>
                <p:nvPr/>
              </p:nvSpPr>
              <p:spPr bwMode="auto">
                <a:xfrm>
                  <a:off x="640" y="1074"/>
                  <a:ext cx="61" cy="91"/>
                </a:xfrm>
                <a:prstGeom prst="rect">
                  <a:avLst/>
                </a:prstGeom>
                <a:solidFill>
                  <a:srgbClr val="336699"/>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pic>
              <p:nvPicPr>
                <p:cNvPr id="193" name="Picture 24"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 name="Picture 25"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98628" y="1604963"/>
                <a:ext cx="1344612"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7" name="Group 33"/>
              <p:cNvGrpSpPr>
                <a:grpSpLocks/>
              </p:cNvGrpSpPr>
              <p:nvPr/>
            </p:nvGrpSpPr>
            <p:grpSpPr bwMode="auto">
              <a:xfrm>
                <a:off x="2847975" y="3906838"/>
                <a:ext cx="3163888" cy="1250950"/>
                <a:chOff x="1584" y="2880"/>
                <a:chExt cx="1993" cy="788"/>
              </a:xfrm>
            </p:grpSpPr>
            <p:sp>
              <p:nvSpPr>
                <p:cNvPr id="182" name="Text Box 5"/>
                <p:cNvSpPr txBox="1">
                  <a:spLocks noChangeArrowheads="1"/>
                </p:cNvSpPr>
                <p:nvPr/>
              </p:nvSpPr>
              <p:spPr bwMode="auto">
                <a:xfrm>
                  <a:off x="2352" y="3014"/>
                  <a:ext cx="1225"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600" kern="0" smtClean="0"/>
                    <a:t> Plan de Prueba</a:t>
                  </a:r>
                </a:p>
                <a:p>
                  <a:pPr>
                    <a:spcBef>
                      <a:spcPct val="0"/>
                    </a:spcBef>
                    <a:buClrTx/>
                    <a:defRPr/>
                  </a:pPr>
                  <a:r>
                    <a:rPr lang="es-CL" altLang="es-CL" sz="1600" kern="0" smtClean="0"/>
                    <a:t> Casos de Prueba</a:t>
                  </a:r>
                </a:p>
                <a:p>
                  <a:pPr>
                    <a:spcBef>
                      <a:spcPct val="0"/>
                    </a:spcBef>
                    <a:buClrTx/>
                    <a:defRPr/>
                  </a:pPr>
                  <a:r>
                    <a:rPr lang="es-CL" altLang="es-CL" sz="1600" kern="0" smtClean="0"/>
                    <a:t> Datos de Prueba</a:t>
                  </a:r>
                </a:p>
              </p:txBody>
            </p:sp>
            <p:pic>
              <p:nvPicPr>
                <p:cNvPr id="183" name="Picture 27" descr="mantenimient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4" y="2880"/>
                  <a:ext cx="735"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 name="Text Box 31"/>
              <p:cNvSpPr txBox="1">
                <a:spLocks noChangeArrowheads="1"/>
              </p:cNvSpPr>
              <p:nvPr/>
            </p:nvSpPr>
            <p:spPr bwMode="auto">
              <a:xfrm>
                <a:off x="5436096" y="2330112"/>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Especificación de Casos de Prueba (Test Cases)</a:t>
                </a:r>
              </a:p>
            </p:txBody>
          </p:sp>
          <p:grpSp>
            <p:nvGrpSpPr>
              <p:cNvPr id="159" name="Group 143"/>
              <p:cNvGrpSpPr>
                <a:grpSpLocks/>
              </p:cNvGrpSpPr>
              <p:nvPr/>
            </p:nvGrpSpPr>
            <p:grpSpPr bwMode="auto">
              <a:xfrm>
                <a:off x="5631572" y="1685585"/>
                <a:ext cx="1295459" cy="678032"/>
                <a:chOff x="4512" y="912"/>
                <a:chExt cx="1008" cy="528"/>
              </a:xfrm>
            </p:grpSpPr>
            <p:sp>
              <p:nvSpPr>
                <p:cNvPr id="160" name="Rectangle 141"/>
                <p:cNvSpPr>
                  <a:spLocks noChangeArrowheads="1"/>
                </p:cNvSpPr>
                <p:nvPr/>
              </p:nvSpPr>
              <p:spPr bwMode="auto">
                <a:xfrm>
                  <a:off x="4512" y="912"/>
                  <a:ext cx="1008" cy="528"/>
                </a:xfrm>
                <a:prstGeom prst="rect">
                  <a:avLst/>
                </a:prstGeom>
                <a:solidFill>
                  <a:srgbClr val="336699"/>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61" name="Group 54"/>
                <p:cNvGrpSpPr>
                  <a:grpSpLocks/>
                </p:cNvGrpSpPr>
                <p:nvPr/>
              </p:nvGrpSpPr>
              <p:grpSpPr bwMode="auto">
                <a:xfrm>
                  <a:off x="4536" y="936"/>
                  <a:ext cx="960" cy="480"/>
                  <a:chOff x="4464" y="1968"/>
                  <a:chExt cx="960" cy="480"/>
                </a:xfrm>
              </p:grpSpPr>
              <p:sp>
                <p:nvSpPr>
                  <p:cNvPr id="162" name="Rectangle 55"/>
                  <p:cNvSpPr>
                    <a:spLocks noChangeArrowheads="1"/>
                  </p:cNvSpPr>
                  <p:nvPr/>
                </p:nvSpPr>
                <p:spPr bwMode="auto">
                  <a:xfrm>
                    <a:off x="446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3" name="Rectangle 56"/>
                  <p:cNvSpPr>
                    <a:spLocks noChangeArrowheads="1"/>
                  </p:cNvSpPr>
                  <p:nvPr/>
                </p:nvSpPr>
                <p:spPr bwMode="auto">
                  <a:xfrm>
                    <a:off x="470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4" name="Rectangle 57"/>
                  <p:cNvSpPr>
                    <a:spLocks noChangeArrowheads="1"/>
                  </p:cNvSpPr>
                  <p:nvPr/>
                </p:nvSpPr>
                <p:spPr bwMode="auto">
                  <a:xfrm>
                    <a:off x="494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5" name="Rectangle 58"/>
                  <p:cNvSpPr>
                    <a:spLocks noChangeArrowheads="1"/>
                  </p:cNvSpPr>
                  <p:nvPr/>
                </p:nvSpPr>
                <p:spPr bwMode="auto">
                  <a:xfrm>
                    <a:off x="518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6" name="Rectangle 59"/>
                  <p:cNvSpPr>
                    <a:spLocks noChangeArrowheads="1"/>
                  </p:cNvSpPr>
                  <p:nvPr/>
                </p:nvSpPr>
                <p:spPr bwMode="auto">
                  <a:xfrm>
                    <a:off x="4464" y="2064"/>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7" name="Rectangle 60"/>
                  <p:cNvSpPr>
                    <a:spLocks noChangeArrowheads="1"/>
                  </p:cNvSpPr>
                  <p:nvPr/>
                </p:nvSpPr>
                <p:spPr bwMode="auto">
                  <a:xfrm>
                    <a:off x="470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8" name="Rectangle 61"/>
                  <p:cNvSpPr>
                    <a:spLocks noChangeArrowheads="1"/>
                  </p:cNvSpPr>
                  <p:nvPr/>
                </p:nvSpPr>
                <p:spPr bwMode="auto">
                  <a:xfrm>
                    <a:off x="494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9" name="Rectangle 62"/>
                  <p:cNvSpPr>
                    <a:spLocks noChangeArrowheads="1"/>
                  </p:cNvSpPr>
                  <p:nvPr/>
                </p:nvSpPr>
                <p:spPr bwMode="auto">
                  <a:xfrm>
                    <a:off x="518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0" name="Rectangle 63"/>
                  <p:cNvSpPr>
                    <a:spLocks noChangeArrowheads="1"/>
                  </p:cNvSpPr>
                  <p:nvPr/>
                </p:nvSpPr>
                <p:spPr bwMode="auto">
                  <a:xfrm>
                    <a:off x="4464" y="2160"/>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1" name="Rectangle 64"/>
                  <p:cNvSpPr>
                    <a:spLocks noChangeArrowheads="1"/>
                  </p:cNvSpPr>
                  <p:nvPr/>
                </p:nvSpPr>
                <p:spPr bwMode="auto">
                  <a:xfrm>
                    <a:off x="470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2" name="Rectangle 65"/>
                  <p:cNvSpPr>
                    <a:spLocks noChangeArrowheads="1"/>
                  </p:cNvSpPr>
                  <p:nvPr/>
                </p:nvSpPr>
                <p:spPr bwMode="auto">
                  <a:xfrm>
                    <a:off x="494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3" name="Rectangle 66"/>
                  <p:cNvSpPr>
                    <a:spLocks noChangeArrowheads="1"/>
                  </p:cNvSpPr>
                  <p:nvPr/>
                </p:nvSpPr>
                <p:spPr bwMode="auto">
                  <a:xfrm>
                    <a:off x="518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4" name="Rectangle 67"/>
                  <p:cNvSpPr>
                    <a:spLocks noChangeArrowheads="1"/>
                  </p:cNvSpPr>
                  <p:nvPr/>
                </p:nvSpPr>
                <p:spPr bwMode="auto">
                  <a:xfrm>
                    <a:off x="4464" y="2256"/>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5" name="Rectangle 68"/>
                  <p:cNvSpPr>
                    <a:spLocks noChangeArrowheads="1"/>
                  </p:cNvSpPr>
                  <p:nvPr/>
                </p:nvSpPr>
                <p:spPr bwMode="auto">
                  <a:xfrm>
                    <a:off x="470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6" name="Rectangle 69"/>
                  <p:cNvSpPr>
                    <a:spLocks noChangeArrowheads="1"/>
                  </p:cNvSpPr>
                  <p:nvPr/>
                </p:nvSpPr>
                <p:spPr bwMode="auto">
                  <a:xfrm>
                    <a:off x="494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7" name="Rectangle 70"/>
                  <p:cNvSpPr>
                    <a:spLocks noChangeArrowheads="1"/>
                  </p:cNvSpPr>
                  <p:nvPr/>
                </p:nvSpPr>
                <p:spPr bwMode="auto">
                  <a:xfrm>
                    <a:off x="518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8" name="Rectangle 71"/>
                  <p:cNvSpPr>
                    <a:spLocks noChangeArrowheads="1"/>
                  </p:cNvSpPr>
                  <p:nvPr/>
                </p:nvSpPr>
                <p:spPr bwMode="auto">
                  <a:xfrm>
                    <a:off x="4464" y="2352"/>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9" name="Rectangle 72"/>
                  <p:cNvSpPr>
                    <a:spLocks noChangeArrowheads="1"/>
                  </p:cNvSpPr>
                  <p:nvPr/>
                </p:nvSpPr>
                <p:spPr bwMode="auto">
                  <a:xfrm>
                    <a:off x="470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0" name="Rectangle 73"/>
                  <p:cNvSpPr>
                    <a:spLocks noChangeArrowheads="1"/>
                  </p:cNvSpPr>
                  <p:nvPr/>
                </p:nvSpPr>
                <p:spPr bwMode="auto">
                  <a:xfrm>
                    <a:off x="494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81" name="Rectangle 74"/>
                  <p:cNvSpPr>
                    <a:spLocks noChangeArrowheads="1"/>
                  </p:cNvSpPr>
                  <p:nvPr/>
                </p:nvSpPr>
                <p:spPr bwMode="auto">
                  <a:xfrm>
                    <a:off x="518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109" name="108 Grupo"/>
          <p:cNvGrpSpPr/>
          <p:nvPr/>
        </p:nvGrpSpPr>
        <p:grpSpPr>
          <a:xfrm>
            <a:off x="3588667" y="6087292"/>
            <a:ext cx="5136182" cy="405249"/>
            <a:chOff x="3588667" y="6087292"/>
            <a:chExt cx="5136182" cy="405249"/>
          </a:xfrm>
        </p:grpSpPr>
        <p:sp>
          <p:nvSpPr>
            <p:cNvPr id="110"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11"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12"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13"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14"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0960966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86653"/>
              <a:ext cx="61090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(Automatización)</a:t>
              </a:r>
              <a:endParaRPr lang="es-CL" altLang="es-CL" b="1" dirty="0">
                <a:solidFill>
                  <a:srgbClr val="4F81BD"/>
                </a:solidFill>
              </a:endParaRPr>
            </a:p>
          </p:txBody>
        </p:sp>
        <p:grpSp>
          <p:nvGrpSpPr>
            <p:cNvPr id="136" name="135 Grupo"/>
            <p:cNvGrpSpPr/>
            <p:nvPr/>
          </p:nvGrpSpPr>
          <p:grpSpPr>
            <a:xfrm>
              <a:off x="3417934" y="1814902"/>
              <a:ext cx="5218687" cy="3919537"/>
              <a:chOff x="1908175" y="1579563"/>
              <a:chExt cx="5218687" cy="3919537"/>
            </a:xfrm>
          </p:grpSpPr>
          <p:sp>
            <p:nvSpPr>
              <p:cNvPr id="137" name="AutoShape 4"/>
              <p:cNvSpPr>
                <a:spLocks noChangeArrowheads="1"/>
              </p:cNvSpPr>
              <p:nvPr/>
            </p:nvSpPr>
            <p:spPr bwMode="auto">
              <a:xfrm rot="5400000">
                <a:off x="4082257" y="3356769"/>
                <a:ext cx="792162" cy="647700"/>
              </a:xfrm>
              <a:prstGeom prst="rightArrow">
                <a:avLst>
                  <a:gd name="adj1" fmla="val 50000"/>
                  <a:gd name="adj2" fmla="val 38939"/>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8" name="Text Box 7"/>
              <p:cNvSpPr txBox="1">
                <a:spLocks noChangeArrowheads="1"/>
              </p:cNvSpPr>
              <p:nvPr/>
            </p:nvSpPr>
            <p:spPr bwMode="auto">
              <a:xfrm>
                <a:off x="1910556" y="3284538"/>
                <a:ext cx="2286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Elaboración de Casos de Prueba Automatizados</a:t>
                </a:r>
                <a:endParaRPr lang="es-CL" altLang="es-CL" sz="1600" kern="0" dirty="0" smtClean="0">
                  <a:latin typeface="Verdana" pitchFamily="34" charset="0"/>
                </a:endParaRPr>
              </a:p>
            </p:txBody>
          </p:sp>
          <p:sp>
            <p:nvSpPr>
              <p:cNvPr id="139" name="Text Box 8"/>
              <p:cNvSpPr txBox="1">
                <a:spLocks noChangeArrowheads="1"/>
              </p:cNvSpPr>
              <p:nvPr/>
            </p:nvSpPr>
            <p:spPr bwMode="auto">
              <a:xfrm>
                <a:off x="3074194" y="2317412"/>
                <a:ext cx="28082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a:t>
                </a:r>
              </a:p>
              <a:p>
                <a:pPr algn="ctr">
                  <a:spcBef>
                    <a:spcPct val="0"/>
                  </a:spcBef>
                  <a:buClrTx/>
                  <a:buFontTx/>
                  <a:buNone/>
                  <a:defRPr/>
                </a:pPr>
                <a:r>
                  <a:rPr lang="es-CL" altLang="es-CL" sz="1400" kern="0" dirty="0" smtClean="0"/>
                  <a:t>listos para ser probados</a:t>
                </a:r>
              </a:p>
            </p:txBody>
          </p:sp>
          <p:sp>
            <p:nvSpPr>
              <p:cNvPr id="140" name="Text Box 9"/>
              <p:cNvSpPr txBox="1">
                <a:spLocks noChangeArrowheads="1"/>
              </p:cNvSpPr>
              <p:nvPr/>
            </p:nvSpPr>
            <p:spPr bwMode="auto">
              <a:xfrm>
                <a:off x="3073400" y="4076700"/>
                <a:ext cx="28082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Scripts para las pruebas automatizadas</a:t>
                </a:r>
              </a:p>
            </p:txBody>
          </p:sp>
          <p:sp>
            <p:nvSpPr>
              <p:cNvPr id="141" name="Text Box 10"/>
              <p:cNvSpPr txBox="1">
                <a:spLocks noChangeArrowheads="1"/>
              </p:cNvSpPr>
              <p:nvPr/>
            </p:nvSpPr>
            <p:spPr bwMode="auto">
              <a:xfrm>
                <a:off x="1908175" y="27432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Prototipo Físico</a:t>
                </a:r>
              </a:p>
            </p:txBody>
          </p:sp>
          <p:pic>
            <p:nvPicPr>
              <p:cNvPr id="142" name="Picture 11" descr="prototip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000" y="1579563"/>
                <a:ext cx="1344613"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 name="Group 12"/>
              <p:cNvGrpSpPr>
                <a:grpSpLocks/>
              </p:cNvGrpSpPr>
              <p:nvPr/>
            </p:nvGrpSpPr>
            <p:grpSpPr bwMode="auto">
              <a:xfrm>
                <a:off x="3970338" y="1908175"/>
                <a:ext cx="577850" cy="349250"/>
                <a:chOff x="2913" y="3640"/>
                <a:chExt cx="364" cy="220"/>
              </a:xfrm>
            </p:grpSpPr>
            <p:sp>
              <p:nvSpPr>
                <p:cNvPr id="169" name="AutoShape 13"/>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0" name="Text Box 14"/>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144" name="Picture 15" descr="button_o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1350" y="18446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 descr="shellscrip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1450" y="45085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 Box 31"/>
              <p:cNvSpPr txBox="1">
                <a:spLocks noChangeArrowheads="1"/>
              </p:cNvSpPr>
              <p:nvPr/>
            </p:nvSpPr>
            <p:spPr bwMode="auto">
              <a:xfrm>
                <a:off x="5436096" y="2330112"/>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Especificación de Casos de Prueba (Test Cases)</a:t>
                </a:r>
              </a:p>
            </p:txBody>
          </p:sp>
          <p:sp>
            <p:nvSpPr>
              <p:cNvPr id="147" name="Rectangle 141"/>
              <p:cNvSpPr>
                <a:spLocks noChangeArrowheads="1"/>
              </p:cNvSpPr>
              <p:nvPr/>
            </p:nvSpPr>
            <p:spPr bwMode="auto">
              <a:xfrm>
                <a:off x="5631572" y="1685585"/>
                <a:ext cx="1295459" cy="678032"/>
              </a:xfrm>
              <a:prstGeom prst="rect">
                <a:avLst/>
              </a:prstGeom>
              <a:solidFill>
                <a:srgbClr val="336699"/>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48" name="Group 54"/>
              <p:cNvGrpSpPr>
                <a:grpSpLocks/>
              </p:cNvGrpSpPr>
              <p:nvPr/>
            </p:nvGrpSpPr>
            <p:grpSpPr bwMode="auto">
              <a:xfrm>
                <a:off x="5662416" y="1716405"/>
                <a:ext cx="1233770" cy="616393"/>
                <a:chOff x="4464" y="1968"/>
                <a:chExt cx="960" cy="480"/>
              </a:xfrm>
            </p:grpSpPr>
            <p:sp>
              <p:nvSpPr>
                <p:cNvPr id="149" name="Rectangle 55"/>
                <p:cNvSpPr>
                  <a:spLocks noChangeArrowheads="1"/>
                </p:cNvSpPr>
                <p:nvPr/>
              </p:nvSpPr>
              <p:spPr bwMode="auto">
                <a:xfrm>
                  <a:off x="446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0" name="Rectangle 56"/>
                <p:cNvSpPr>
                  <a:spLocks noChangeArrowheads="1"/>
                </p:cNvSpPr>
                <p:nvPr/>
              </p:nvSpPr>
              <p:spPr bwMode="auto">
                <a:xfrm>
                  <a:off x="470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1" name="Rectangle 57"/>
                <p:cNvSpPr>
                  <a:spLocks noChangeArrowheads="1"/>
                </p:cNvSpPr>
                <p:nvPr/>
              </p:nvSpPr>
              <p:spPr bwMode="auto">
                <a:xfrm>
                  <a:off x="494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2" name="Rectangle 58"/>
                <p:cNvSpPr>
                  <a:spLocks noChangeArrowheads="1"/>
                </p:cNvSpPr>
                <p:nvPr/>
              </p:nvSpPr>
              <p:spPr bwMode="auto">
                <a:xfrm>
                  <a:off x="5184" y="1968"/>
                  <a:ext cx="240" cy="96"/>
                </a:xfrm>
                <a:prstGeom prst="rect">
                  <a:avLst/>
                </a:prstGeom>
                <a:solidFill>
                  <a:srgbClr val="33669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3" name="Rectangle 59"/>
                <p:cNvSpPr>
                  <a:spLocks noChangeArrowheads="1"/>
                </p:cNvSpPr>
                <p:nvPr/>
              </p:nvSpPr>
              <p:spPr bwMode="auto">
                <a:xfrm>
                  <a:off x="4464" y="2064"/>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4" name="Rectangle 60"/>
                <p:cNvSpPr>
                  <a:spLocks noChangeArrowheads="1"/>
                </p:cNvSpPr>
                <p:nvPr/>
              </p:nvSpPr>
              <p:spPr bwMode="auto">
                <a:xfrm>
                  <a:off x="470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5" name="Rectangle 61"/>
                <p:cNvSpPr>
                  <a:spLocks noChangeArrowheads="1"/>
                </p:cNvSpPr>
                <p:nvPr/>
              </p:nvSpPr>
              <p:spPr bwMode="auto">
                <a:xfrm>
                  <a:off x="494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6" name="Rectangle 62"/>
                <p:cNvSpPr>
                  <a:spLocks noChangeArrowheads="1"/>
                </p:cNvSpPr>
                <p:nvPr/>
              </p:nvSpPr>
              <p:spPr bwMode="auto">
                <a:xfrm>
                  <a:off x="5184" y="2064"/>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7" name="Rectangle 63"/>
                <p:cNvSpPr>
                  <a:spLocks noChangeArrowheads="1"/>
                </p:cNvSpPr>
                <p:nvPr/>
              </p:nvSpPr>
              <p:spPr bwMode="auto">
                <a:xfrm>
                  <a:off x="4464" y="2160"/>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8" name="Rectangle 64"/>
                <p:cNvSpPr>
                  <a:spLocks noChangeArrowheads="1"/>
                </p:cNvSpPr>
                <p:nvPr/>
              </p:nvSpPr>
              <p:spPr bwMode="auto">
                <a:xfrm>
                  <a:off x="470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9" name="Rectangle 65"/>
                <p:cNvSpPr>
                  <a:spLocks noChangeArrowheads="1"/>
                </p:cNvSpPr>
                <p:nvPr/>
              </p:nvSpPr>
              <p:spPr bwMode="auto">
                <a:xfrm>
                  <a:off x="494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0" name="Rectangle 66"/>
                <p:cNvSpPr>
                  <a:spLocks noChangeArrowheads="1"/>
                </p:cNvSpPr>
                <p:nvPr/>
              </p:nvSpPr>
              <p:spPr bwMode="auto">
                <a:xfrm>
                  <a:off x="5184" y="2160"/>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1" name="Rectangle 67"/>
                <p:cNvSpPr>
                  <a:spLocks noChangeArrowheads="1"/>
                </p:cNvSpPr>
                <p:nvPr/>
              </p:nvSpPr>
              <p:spPr bwMode="auto">
                <a:xfrm>
                  <a:off x="4464" y="2256"/>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2" name="Rectangle 68"/>
                <p:cNvSpPr>
                  <a:spLocks noChangeArrowheads="1"/>
                </p:cNvSpPr>
                <p:nvPr/>
              </p:nvSpPr>
              <p:spPr bwMode="auto">
                <a:xfrm>
                  <a:off x="470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3" name="Rectangle 69"/>
                <p:cNvSpPr>
                  <a:spLocks noChangeArrowheads="1"/>
                </p:cNvSpPr>
                <p:nvPr/>
              </p:nvSpPr>
              <p:spPr bwMode="auto">
                <a:xfrm>
                  <a:off x="494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4" name="Rectangle 70"/>
                <p:cNvSpPr>
                  <a:spLocks noChangeArrowheads="1"/>
                </p:cNvSpPr>
                <p:nvPr/>
              </p:nvSpPr>
              <p:spPr bwMode="auto">
                <a:xfrm>
                  <a:off x="5184" y="2256"/>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5" name="Rectangle 71"/>
                <p:cNvSpPr>
                  <a:spLocks noChangeArrowheads="1"/>
                </p:cNvSpPr>
                <p:nvPr/>
              </p:nvSpPr>
              <p:spPr bwMode="auto">
                <a:xfrm>
                  <a:off x="4464" y="2352"/>
                  <a:ext cx="240" cy="96"/>
                </a:xfrm>
                <a:prstGeom prst="rect">
                  <a:avLst/>
                </a:prstGeom>
                <a:solidFill>
                  <a:srgbClr val="FFEB61"/>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6" name="Rectangle 72"/>
                <p:cNvSpPr>
                  <a:spLocks noChangeArrowheads="1"/>
                </p:cNvSpPr>
                <p:nvPr/>
              </p:nvSpPr>
              <p:spPr bwMode="auto">
                <a:xfrm>
                  <a:off x="470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7" name="Rectangle 73"/>
                <p:cNvSpPr>
                  <a:spLocks noChangeArrowheads="1"/>
                </p:cNvSpPr>
                <p:nvPr/>
              </p:nvSpPr>
              <p:spPr bwMode="auto">
                <a:xfrm>
                  <a:off x="494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8" name="Rectangle 74"/>
                <p:cNvSpPr>
                  <a:spLocks noChangeArrowheads="1"/>
                </p:cNvSpPr>
                <p:nvPr/>
              </p:nvSpPr>
              <p:spPr bwMode="auto">
                <a:xfrm>
                  <a:off x="5184" y="2352"/>
                  <a:ext cx="240" cy="96"/>
                </a:xfrm>
                <a:prstGeom prst="rect">
                  <a:avLst/>
                </a:prstGeom>
                <a:solidFill>
                  <a:srgbClr val="FFFFFF"/>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100" name="99 Grupo"/>
          <p:cNvGrpSpPr/>
          <p:nvPr/>
        </p:nvGrpSpPr>
        <p:grpSpPr>
          <a:xfrm>
            <a:off x="3588667" y="6087292"/>
            <a:ext cx="5136182" cy="405249"/>
            <a:chOff x="3588667" y="6087292"/>
            <a:chExt cx="5136182" cy="405249"/>
          </a:xfrm>
        </p:grpSpPr>
        <p:sp>
          <p:nvSpPr>
            <p:cNvPr id="101"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0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0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0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0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9125947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33433" cy="5082495"/>
            <a:chOff x="2980342" y="951241"/>
            <a:chExt cx="6133433"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78223"/>
              <a:ext cx="613343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Despliegue para Certificación QA y UAT</a:t>
              </a:r>
              <a:endParaRPr lang="es-CL" altLang="es-CL" b="1" dirty="0">
                <a:solidFill>
                  <a:srgbClr val="4F81BD"/>
                </a:solidFill>
              </a:endParaRPr>
            </a:p>
          </p:txBody>
        </p:sp>
        <p:grpSp>
          <p:nvGrpSpPr>
            <p:cNvPr id="190" name="189 Grupo"/>
            <p:cNvGrpSpPr/>
            <p:nvPr/>
          </p:nvGrpSpPr>
          <p:grpSpPr>
            <a:xfrm>
              <a:off x="3032402" y="1654013"/>
              <a:ext cx="5977136" cy="4305626"/>
              <a:chOff x="412353" y="1143398"/>
              <a:chExt cx="5977136" cy="4305626"/>
            </a:xfrm>
          </p:grpSpPr>
          <p:sp>
            <p:nvSpPr>
              <p:cNvPr id="191" name="Text Box 4"/>
              <p:cNvSpPr txBox="1">
                <a:spLocks noChangeArrowheads="1"/>
              </p:cNvSpPr>
              <p:nvPr/>
            </p:nvSpPr>
            <p:spPr bwMode="auto">
              <a:xfrm>
                <a:off x="2699792" y="3612218"/>
                <a:ext cx="15813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Instalación en </a:t>
                </a:r>
              </a:p>
              <a:p>
                <a:pPr algn="r">
                  <a:spcBef>
                    <a:spcPct val="0"/>
                  </a:spcBef>
                  <a:buClrTx/>
                  <a:buFontTx/>
                  <a:buNone/>
                  <a:defRPr/>
                </a:pPr>
                <a:r>
                  <a:rPr lang="es-CL" altLang="es-CL" sz="1400" kern="0" dirty="0" smtClean="0">
                    <a:solidFill>
                      <a:srgbClr val="648A04"/>
                    </a:solidFill>
                  </a:rPr>
                  <a:t>Ambiente de QA  </a:t>
                </a:r>
              </a:p>
              <a:p>
                <a:pPr algn="r">
                  <a:spcBef>
                    <a:spcPct val="0"/>
                  </a:spcBef>
                  <a:buClrTx/>
                  <a:buFontTx/>
                  <a:buNone/>
                  <a:defRPr/>
                </a:pPr>
                <a:r>
                  <a:rPr lang="es-CL" altLang="es-CL" sz="1400" kern="0" dirty="0" smtClean="0">
                    <a:solidFill>
                      <a:srgbClr val="648A04"/>
                    </a:solidFill>
                  </a:rPr>
                  <a:t>del BANCO</a:t>
                </a:r>
              </a:p>
            </p:txBody>
          </p:sp>
          <p:sp>
            <p:nvSpPr>
              <p:cNvPr id="192" name="AutoShape 3"/>
              <p:cNvSpPr>
                <a:spLocks noChangeArrowheads="1"/>
              </p:cNvSpPr>
              <p:nvPr/>
            </p:nvSpPr>
            <p:spPr bwMode="auto">
              <a:xfrm>
                <a:off x="3090069" y="4372819"/>
                <a:ext cx="1095376"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93" name="Text Box 5"/>
              <p:cNvSpPr txBox="1">
                <a:spLocks noChangeArrowheads="1"/>
              </p:cNvSpPr>
              <p:nvPr/>
            </p:nvSpPr>
            <p:spPr bwMode="auto">
              <a:xfrm>
                <a:off x="3906639" y="4399766"/>
                <a:ext cx="24828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a:t>
                </a:r>
              </a:p>
              <a:p>
                <a:pPr algn="ctr">
                  <a:spcBef>
                    <a:spcPct val="0"/>
                  </a:spcBef>
                  <a:buClrTx/>
                  <a:buFontTx/>
                  <a:buNone/>
                  <a:defRPr/>
                </a:pPr>
                <a:r>
                  <a:rPr lang="es-CL" altLang="es-CL" sz="1400" kern="0" dirty="0" smtClean="0"/>
                  <a:t>Software disponibles </a:t>
                </a:r>
              </a:p>
              <a:p>
                <a:pPr algn="ctr">
                  <a:spcBef>
                    <a:spcPct val="0"/>
                  </a:spcBef>
                  <a:buClrTx/>
                  <a:buFontTx/>
                  <a:buNone/>
                  <a:defRPr/>
                </a:pPr>
                <a:r>
                  <a:rPr lang="es-CL" altLang="es-CL" sz="1400" kern="0" dirty="0" smtClean="0"/>
                  <a:t>Para Certificación</a:t>
                </a:r>
              </a:p>
            </p:txBody>
          </p:sp>
          <p:grpSp>
            <p:nvGrpSpPr>
              <p:cNvPr id="194" name="Group 25"/>
              <p:cNvGrpSpPr>
                <a:grpSpLocks/>
              </p:cNvGrpSpPr>
              <p:nvPr/>
            </p:nvGrpSpPr>
            <p:grpSpPr bwMode="auto">
              <a:xfrm>
                <a:off x="827584" y="3472656"/>
                <a:ext cx="1447800" cy="1219200"/>
                <a:chOff x="3888" y="2832"/>
                <a:chExt cx="912" cy="768"/>
              </a:xfrm>
            </p:grpSpPr>
            <p:pic>
              <p:nvPicPr>
                <p:cNvPr id="216" name="Picture 20" descr="softwa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2832"/>
                  <a:ext cx="723"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Picture 24" descr="kg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0" y="3120"/>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5" name="Text Box 7"/>
              <p:cNvSpPr txBox="1">
                <a:spLocks noChangeArrowheads="1"/>
              </p:cNvSpPr>
              <p:nvPr/>
            </p:nvSpPr>
            <p:spPr bwMode="auto">
              <a:xfrm>
                <a:off x="572864" y="1700808"/>
                <a:ext cx="1766888"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a:t>
                </a:r>
              </a:p>
              <a:p>
                <a:pPr algn="ctr">
                  <a:spcBef>
                    <a:spcPct val="0"/>
                  </a:spcBef>
                  <a:buClrTx/>
                  <a:buFontTx/>
                  <a:buNone/>
                  <a:defRPr/>
                </a:pPr>
                <a:r>
                  <a:rPr lang="es-CL" altLang="es-CL" sz="1400" kern="0" dirty="0" smtClean="0"/>
                  <a:t>Software listos para ser certificados</a:t>
                </a:r>
              </a:p>
            </p:txBody>
          </p:sp>
          <p:grpSp>
            <p:nvGrpSpPr>
              <p:cNvPr id="196" name="Group 63"/>
              <p:cNvGrpSpPr>
                <a:grpSpLocks/>
              </p:cNvGrpSpPr>
              <p:nvPr/>
            </p:nvGrpSpPr>
            <p:grpSpPr bwMode="auto">
              <a:xfrm>
                <a:off x="1182688" y="1341438"/>
                <a:ext cx="1014412" cy="533400"/>
                <a:chOff x="2400" y="3504"/>
                <a:chExt cx="639" cy="336"/>
              </a:xfrm>
            </p:grpSpPr>
            <p:grpSp>
              <p:nvGrpSpPr>
                <p:cNvPr id="212" name="Group 56"/>
                <p:cNvGrpSpPr>
                  <a:grpSpLocks/>
                </p:cNvGrpSpPr>
                <p:nvPr/>
              </p:nvGrpSpPr>
              <p:grpSpPr bwMode="auto">
                <a:xfrm>
                  <a:off x="2400" y="3544"/>
                  <a:ext cx="364" cy="220"/>
                  <a:chOff x="2913" y="3640"/>
                  <a:chExt cx="364" cy="220"/>
                </a:xfrm>
              </p:grpSpPr>
              <p:sp>
                <p:nvSpPr>
                  <p:cNvPr id="214"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5"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213" name="Picture 5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 name="Text Box 5"/>
              <p:cNvSpPr txBox="1">
                <a:spLocks noChangeArrowheads="1"/>
              </p:cNvSpPr>
              <p:nvPr/>
            </p:nvSpPr>
            <p:spPr bwMode="auto">
              <a:xfrm>
                <a:off x="3275385" y="1291407"/>
                <a:ext cx="194468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600" kern="0" dirty="0" smtClean="0"/>
                  <a:t> </a:t>
                </a:r>
                <a:r>
                  <a:rPr lang="es-CL" altLang="es-CL" sz="1400" kern="0" dirty="0" smtClean="0"/>
                  <a:t>Plan de Prueba</a:t>
                </a:r>
              </a:p>
              <a:p>
                <a:pPr>
                  <a:spcBef>
                    <a:spcPct val="0"/>
                  </a:spcBef>
                  <a:buClrTx/>
                  <a:defRPr/>
                </a:pPr>
                <a:r>
                  <a:rPr lang="es-CL" altLang="es-CL" sz="1400" kern="0" dirty="0" smtClean="0"/>
                  <a:t> Casos de Prueba</a:t>
                </a:r>
              </a:p>
              <a:p>
                <a:pPr>
                  <a:spcBef>
                    <a:spcPct val="0"/>
                  </a:spcBef>
                  <a:buClrTx/>
                  <a:defRPr/>
                </a:pPr>
                <a:r>
                  <a:rPr lang="es-CL" altLang="es-CL" sz="1400" kern="0" dirty="0" smtClean="0"/>
                  <a:t> Datos de Prueba</a:t>
                </a:r>
              </a:p>
            </p:txBody>
          </p:sp>
          <p:pic>
            <p:nvPicPr>
              <p:cNvPr id="198" name="Picture 27" descr="mantenimient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6010" y="1874838"/>
                <a:ext cx="116681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Text Box 9"/>
              <p:cNvSpPr txBox="1">
                <a:spLocks noChangeArrowheads="1"/>
              </p:cNvSpPr>
              <p:nvPr/>
            </p:nvSpPr>
            <p:spPr bwMode="auto">
              <a:xfrm>
                <a:off x="4572000" y="2145428"/>
                <a:ext cx="17510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Scripts para las </a:t>
                </a:r>
              </a:p>
              <a:p>
                <a:pPr algn="ctr">
                  <a:spcBef>
                    <a:spcPct val="0"/>
                  </a:spcBef>
                  <a:buClrTx/>
                  <a:buFontTx/>
                  <a:buNone/>
                  <a:defRPr/>
                </a:pPr>
                <a:r>
                  <a:rPr lang="es-CL" altLang="es-CL" sz="1400" kern="0" dirty="0" smtClean="0"/>
                  <a:t>pruebas </a:t>
                </a:r>
              </a:p>
              <a:p>
                <a:pPr algn="ctr">
                  <a:spcBef>
                    <a:spcPct val="0"/>
                  </a:spcBef>
                  <a:buClrTx/>
                  <a:buFontTx/>
                  <a:buNone/>
                  <a:defRPr/>
                </a:pPr>
                <a:r>
                  <a:rPr lang="es-CL" altLang="es-CL" sz="1400" kern="0" dirty="0" smtClean="0"/>
                  <a:t>automatizadas</a:t>
                </a:r>
              </a:p>
            </p:txBody>
          </p:sp>
          <p:pic>
            <p:nvPicPr>
              <p:cNvPr id="200" name="Picture 19" descr="shellscrip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0291" y="1143398"/>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 Box 7"/>
              <p:cNvSpPr txBox="1">
                <a:spLocks noChangeArrowheads="1"/>
              </p:cNvSpPr>
              <p:nvPr/>
            </p:nvSpPr>
            <p:spPr bwMode="auto">
              <a:xfrm>
                <a:off x="1859484" y="2204864"/>
                <a:ext cx="1776412"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Evidencias de </a:t>
                </a:r>
              </a:p>
              <a:p>
                <a:pPr algn="ctr">
                  <a:spcBef>
                    <a:spcPct val="0"/>
                  </a:spcBef>
                  <a:buClrTx/>
                  <a:buFontTx/>
                  <a:buNone/>
                  <a:defRPr/>
                </a:pPr>
                <a:r>
                  <a:rPr lang="es-CL" altLang="es-CL" sz="1400" kern="0" dirty="0" smtClean="0"/>
                  <a:t>Pruebas Unitarias, </a:t>
                </a:r>
              </a:p>
              <a:p>
                <a:pPr algn="ctr">
                  <a:spcBef>
                    <a:spcPct val="0"/>
                  </a:spcBef>
                  <a:buClrTx/>
                  <a:buFontTx/>
                  <a:buNone/>
                  <a:defRPr/>
                </a:pPr>
                <a:r>
                  <a:rPr lang="es-CL" altLang="es-CL" sz="1400" kern="0" dirty="0" smtClean="0"/>
                  <a:t>IDC, </a:t>
                </a:r>
              </a:p>
              <a:p>
                <a:pPr algn="ctr">
                  <a:spcBef>
                    <a:spcPct val="0"/>
                  </a:spcBef>
                  <a:buClrTx/>
                  <a:buFontTx/>
                  <a:buNone/>
                  <a:defRPr/>
                </a:pPr>
                <a:r>
                  <a:rPr lang="es-CL" altLang="es-CL" sz="1400" kern="0" dirty="0" err="1" smtClean="0"/>
                  <a:t>System</a:t>
                </a:r>
                <a:r>
                  <a:rPr lang="es-CL" altLang="es-CL" sz="1400" kern="0" dirty="0" smtClean="0"/>
                  <a:t> Test, </a:t>
                </a:r>
              </a:p>
              <a:p>
                <a:pPr algn="ctr">
                  <a:spcBef>
                    <a:spcPct val="0"/>
                  </a:spcBef>
                  <a:buClrTx/>
                  <a:buFontTx/>
                  <a:buNone/>
                  <a:defRPr/>
                </a:pPr>
                <a:r>
                  <a:rPr lang="es-CL" altLang="es-CL" sz="1400" kern="0" dirty="0" err="1" smtClean="0"/>
                  <a:t>Integration</a:t>
                </a:r>
                <a:r>
                  <a:rPr lang="es-CL" altLang="es-CL" sz="1400" kern="0" dirty="0" smtClean="0"/>
                  <a:t> Test</a:t>
                </a:r>
              </a:p>
            </p:txBody>
          </p:sp>
          <p:pic>
            <p:nvPicPr>
              <p:cNvPr id="202" name="Picture 19" descr="documents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75384" y="1258888"/>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AutoShape 3"/>
              <p:cNvSpPr>
                <a:spLocks noChangeArrowheads="1"/>
              </p:cNvSpPr>
              <p:nvPr/>
            </p:nvSpPr>
            <p:spPr bwMode="auto">
              <a:xfrm rot="5400000">
                <a:off x="659743" y="2680494"/>
                <a:ext cx="835744"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04" name="Text Box 5"/>
              <p:cNvSpPr txBox="1">
                <a:spLocks noChangeArrowheads="1"/>
              </p:cNvSpPr>
              <p:nvPr/>
            </p:nvSpPr>
            <p:spPr bwMode="auto">
              <a:xfrm>
                <a:off x="412353" y="4710360"/>
                <a:ext cx="250269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a:t>
                </a:r>
              </a:p>
              <a:p>
                <a:pPr algn="ctr">
                  <a:spcBef>
                    <a:spcPct val="0"/>
                  </a:spcBef>
                  <a:buClrTx/>
                  <a:buFontTx/>
                  <a:buNone/>
                  <a:defRPr/>
                </a:pPr>
                <a:r>
                  <a:rPr lang="es-CL" altLang="es-CL" sz="1400" kern="0" dirty="0" smtClean="0"/>
                  <a:t>Administradas y controladas (SCM)</a:t>
                </a:r>
              </a:p>
            </p:txBody>
          </p:sp>
          <p:grpSp>
            <p:nvGrpSpPr>
              <p:cNvPr id="205" name="Group 63"/>
              <p:cNvGrpSpPr>
                <a:grpSpLocks/>
              </p:cNvGrpSpPr>
              <p:nvPr/>
            </p:nvGrpSpPr>
            <p:grpSpPr bwMode="auto">
              <a:xfrm>
                <a:off x="4707880" y="3817482"/>
                <a:ext cx="1014412" cy="533400"/>
                <a:chOff x="2400" y="3504"/>
                <a:chExt cx="639" cy="336"/>
              </a:xfrm>
            </p:grpSpPr>
            <p:grpSp>
              <p:nvGrpSpPr>
                <p:cNvPr id="208" name="Group 56"/>
                <p:cNvGrpSpPr>
                  <a:grpSpLocks/>
                </p:cNvGrpSpPr>
                <p:nvPr/>
              </p:nvGrpSpPr>
              <p:grpSpPr bwMode="auto">
                <a:xfrm>
                  <a:off x="2400" y="3544"/>
                  <a:ext cx="364" cy="220"/>
                  <a:chOff x="2913" y="3640"/>
                  <a:chExt cx="364" cy="220"/>
                </a:xfrm>
              </p:grpSpPr>
              <p:sp>
                <p:nvSpPr>
                  <p:cNvPr id="210" name="AutoShape 47"/>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211" name="Text Box 48"/>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209" name="Picture 5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3" y="3504"/>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6" name="Picture 19" descr="documents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1465" y="2595154"/>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Text Box 5"/>
              <p:cNvSpPr txBox="1">
                <a:spLocks noChangeArrowheads="1"/>
              </p:cNvSpPr>
              <p:nvPr/>
            </p:nvSpPr>
            <p:spPr bwMode="auto">
              <a:xfrm>
                <a:off x="1357262" y="3164879"/>
                <a:ext cx="6750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RFC</a:t>
                </a: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93" name="92 Grupo"/>
          <p:cNvGrpSpPr/>
          <p:nvPr/>
        </p:nvGrpSpPr>
        <p:grpSpPr>
          <a:xfrm>
            <a:off x="3588667" y="6087292"/>
            <a:ext cx="5136182" cy="405249"/>
            <a:chOff x="3588667" y="6087292"/>
            <a:chExt cx="5136182" cy="405249"/>
          </a:xfrm>
        </p:grpSpPr>
        <p:sp>
          <p:nvSpPr>
            <p:cNvPr id="94" name="10 Pentágono">
              <a:hlinkClick r:id="rId21"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95"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96"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7"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9"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42062256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785350" y="951241"/>
            <a:ext cx="6380163" cy="5082495"/>
            <a:chOff x="2785350" y="951241"/>
            <a:chExt cx="6380163"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64776"/>
              <a:ext cx="610903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(Ejecución)</a:t>
              </a:r>
              <a:endParaRPr lang="es-CL" altLang="es-CL" b="1" dirty="0">
                <a:solidFill>
                  <a:srgbClr val="4F81BD"/>
                </a:solidFill>
              </a:endParaRPr>
            </a:p>
          </p:txBody>
        </p:sp>
        <p:grpSp>
          <p:nvGrpSpPr>
            <p:cNvPr id="85" name="84 Grupo"/>
            <p:cNvGrpSpPr/>
            <p:nvPr/>
          </p:nvGrpSpPr>
          <p:grpSpPr>
            <a:xfrm>
              <a:off x="2785350" y="1829641"/>
              <a:ext cx="6380163" cy="4090988"/>
              <a:chOff x="352425" y="1412875"/>
              <a:chExt cx="6380163" cy="4090988"/>
            </a:xfrm>
          </p:grpSpPr>
          <p:sp>
            <p:nvSpPr>
              <p:cNvPr id="86" name="AutoShape 4"/>
              <p:cNvSpPr>
                <a:spLocks noChangeArrowheads="1"/>
              </p:cNvSpPr>
              <p:nvPr/>
            </p:nvSpPr>
            <p:spPr bwMode="auto">
              <a:xfrm rot="5400000">
                <a:off x="3539332" y="3528219"/>
                <a:ext cx="373062"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87" name="Text Box 5"/>
              <p:cNvSpPr txBox="1">
                <a:spLocks noChangeArrowheads="1"/>
              </p:cNvSpPr>
              <p:nvPr/>
            </p:nvSpPr>
            <p:spPr bwMode="auto">
              <a:xfrm>
                <a:off x="1403350" y="3657600"/>
                <a:ext cx="2114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smtClean="0">
                    <a:solidFill>
                      <a:srgbClr val="648A04"/>
                    </a:solidFill>
                  </a:rPr>
                  <a:t>Ejecución</a:t>
                </a:r>
                <a:endParaRPr lang="es-CL" altLang="es-CL" sz="1400" kern="0" smtClean="0"/>
              </a:p>
            </p:txBody>
          </p:sp>
          <p:sp>
            <p:nvSpPr>
              <p:cNvPr id="88" name="Text Box 7"/>
              <p:cNvSpPr txBox="1">
                <a:spLocks noChangeArrowheads="1"/>
              </p:cNvSpPr>
              <p:nvPr/>
            </p:nvSpPr>
            <p:spPr bwMode="auto">
              <a:xfrm>
                <a:off x="2374900" y="4038600"/>
                <a:ext cx="2808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Informe con el resultado de las pruebas en ALM</a:t>
                </a:r>
              </a:p>
            </p:txBody>
          </p:sp>
          <p:sp>
            <p:nvSpPr>
              <p:cNvPr id="89" name="Text Box 8"/>
              <p:cNvSpPr txBox="1">
                <a:spLocks noChangeArrowheads="1"/>
              </p:cNvSpPr>
              <p:nvPr/>
            </p:nvSpPr>
            <p:spPr bwMode="auto">
              <a:xfrm>
                <a:off x="739775" y="1412875"/>
                <a:ext cx="3328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solidFill>
                      <a:srgbClr val="E86800"/>
                    </a:solidFill>
                  </a:rPr>
                  <a:t>PRUEBAS MANUALES</a:t>
                </a:r>
              </a:p>
            </p:txBody>
          </p:sp>
          <p:sp>
            <p:nvSpPr>
              <p:cNvPr id="90" name="Text Box 9"/>
              <p:cNvSpPr txBox="1">
                <a:spLocks noChangeArrowheads="1"/>
              </p:cNvSpPr>
              <p:nvPr/>
            </p:nvSpPr>
            <p:spPr bwMode="auto">
              <a:xfrm>
                <a:off x="4446588" y="285115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400" kern="0" dirty="0" smtClean="0"/>
                  <a:t> Scripts para las pruebas </a:t>
                </a:r>
              </a:p>
              <a:p>
                <a:pPr>
                  <a:spcBef>
                    <a:spcPct val="0"/>
                  </a:spcBef>
                  <a:buClrTx/>
                  <a:buFontTx/>
                  <a:buNone/>
                  <a:defRPr/>
                </a:pPr>
                <a:r>
                  <a:rPr lang="es-CL" altLang="es-CL" sz="1400" kern="0" dirty="0" smtClean="0"/>
                  <a:t>automatizadas</a:t>
                </a:r>
              </a:p>
              <a:p>
                <a:pPr>
                  <a:spcBef>
                    <a:spcPct val="0"/>
                  </a:spcBef>
                  <a:buClrTx/>
                  <a:defRPr/>
                </a:pPr>
                <a:r>
                  <a:rPr lang="es-CL" altLang="es-CL" sz="1400" kern="0" dirty="0" smtClean="0"/>
                  <a:t> Datos de Prueba</a:t>
                </a:r>
              </a:p>
            </p:txBody>
          </p:sp>
          <p:sp>
            <p:nvSpPr>
              <p:cNvPr id="91" name="Text Box 10"/>
              <p:cNvSpPr txBox="1">
                <a:spLocks noChangeArrowheads="1"/>
              </p:cNvSpPr>
              <p:nvPr/>
            </p:nvSpPr>
            <p:spPr bwMode="auto">
              <a:xfrm>
                <a:off x="4068763" y="1412875"/>
                <a:ext cx="2359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solidFill>
                      <a:srgbClr val="E86800"/>
                    </a:solidFill>
                  </a:rPr>
                  <a:t>PRUEBAS AUTOMATIZADAS</a:t>
                </a:r>
                <a:endParaRPr lang="es-CL" altLang="es-CL" sz="1200" kern="0" smtClean="0">
                  <a:solidFill>
                    <a:srgbClr val="336699"/>
                  </a:solidFill>
                </a:endParaRPr>
              </a:p>
            </p:txBody>
          </p:sp>
          <p:sp>
            <p:nvSpPr>
              <p:cNvPr id="92" name="Text Box 11"/>
              <p:cNvSpPr txBox="1">
                <a:spLocks noChangeArrowheads="1"/>
              </p:cNvSpPr>
              <p:nvPr/>
            </p:nvSpPr>
            <p:spPr bwMode="auto">
              <a:xfrm>
                <a:off x="2774950" y="28194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spcBef>
                    <a:spcPct val="0"/>
                  </a:spcBef>
                  <a:buClrTx/>
                  <a:defRPr/>
                </a:pPr>
                <a:r>
                  <a:rPr lang="es-CL" altLang="es-CL" sz="1400" kern="0" smtClean="0"/>
                  <a:t> Plan de Prueba</a:t>
                </a:r>
              </a:p>
              <a:p>
                <a:pPr>
                  <a:spcBef>
                    <a:spcPct val="0"/>
                  </a:spcBef>
                  <a:buClrTx/>
                  <a:defRPr/>
                </a:pPr>
                <a:r>
                  <a:rPr lang="es-CL" altLang="es-CL" sz="1400" kern="0" smtClean="0"/>
                  <a:t> Casos de Prueba</a:t>
                </a:r>
              </a:p>
              <a:p>
                <a:pPr>
                  <a:spcBef>
                    <a:spcPct val="0"/>
                  </a:spcBef>
                  <a:buClrTx/>
                  <a:defRPr/>
                </a:pPr>
                <a:r>
                  <a:rPr lang="es-CL" altLang="es-CL" sz="1400" kern="0" smtClean="0"/>
                  <a:t> Datos de Prueba</a:t>
                </a:r>
              </a:p>
            </p:txBody>
          </p:sp>
          <p:sp>
            <p:nvSpPr>
              <p:cNvPr id="93" name="Text Box 12"/>
              <p:cNvSpPr txBox="1">
                <a:spLocks noChangeArrowheads="1"/>
              </p:cNvSpPr>
              <p:nvPr/>
            </p:nvSpPr>
            <p:spPr bwMode="auto">
              <a:xfrm>
                <a:off x="352425" y="2349500"/>
                <a:ext cx="28082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smtClean="0"/>
                  <a:t>Componentes de Software</a:t>
                </a:r>
              </a:p>
              <a:p>
                <a:pPr algn="ctr">
                  <a:spcBef>
                    <a:spcPct val="0"/>
                  </a:spcBef>
                  <a:buClrTx/>
                  <a:buFontTx/>
                  <a:buNone/>
                  <a:defRPr/>
                </a:pPr>
                <a:r>
                  <a:rPr lang="es-CL" altLang="es-CL" sz="1400" kern="0" smtClean="0"/>
                  <a:t>listos para ser probados</a:t>
                </a:r>
              </a:p>
            </p:txBody>
          </p:sp>
          <p:grpSp>
            <p:nvGrpSpPr>
              <p:cNvPr id="114" name="Group 20"/>
              <p:cNvGrpSpPr>
                <a:grpSpLocks/>
              </p:cNvGrpSpPr>
              <p:nvPr/>
            </p:nvGrpSpPr>
            <p:grpSpPr bwMode="auto">
              <a:xfrm>
                <a:off x="1360488" y="1920875"/>
                <a:ext cx="1014412" cy="533400"/>
                <a:chOff x="1019" y="1210"/>
                <a:chExt cx="639" cy="336"/>
              </a:xfrm>
            </p:grpSpPr>
            <p:grpSp>
              <p:nvGrpSpPr>
                <p:cNvPr id="120" name="Group 14"/>
                <p:cNvGrpSpPr>
                  <a:grpSpLocks/>
                </p:cNvGrpSpPr>
                <p:nvPr/>
              </p:nvGrpSpPr>
              <p:grpSpPr bwMode="auto">
                <a:xfrm>
                  <a:off x="1019" y="1250"/>
                  <a:ext cx="364" cy="220"/>
                  <a:chOff x="2913" y="3640"/>
                  <a:chExt cx="364" cy="220"/>
                </a:xfrm>
              </p:grpSpPr>
              <p:sp>
                <p:nvSpPr>
                  <p:cNvPr id="122"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23"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smtClean="0"/>
                      <a:t>Caso de</a:t>
                    </a:r>
                  </a:p>
                  <a:p>
                    <a:pPr algn="ctr" eaLnBrk="0" hangingPunct="0">
                      <a:spcBef>
                        <a:spcPct val="0"/>
                      </a:spcBef>
                      <a:buClrTx/>
                      <a:buFontTx/>
                      <a:buNone/>
                      <a:defRPr/>
                    </a:pPr>
                    <a:r>
                      <a:rPr lang="es-ES" altLang="es-CL" sz="800" kern="0" smtClean="0"/>
                      <a:t>Uso 1</a:t>
                    </a:r>
                    <a:endParaRPr lang="es-ES" altLang="es-CL" sz="1200" kern="0" smtClean="0"/>
                  </a:p>
                </p:txBody>
              </p:sp>
            </p:grpSp>
            <p:pic>
              <p:nvPicPr>
                <p:cNvPr id="121" name="Picture 17" descr="button_o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5" name="Picture 18" descr="mantenimien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7350" y="1600200"/>
                <a:ext cx="10953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9" descr="documents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4050" y="4513263"/>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21" descr="shellscrip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52975" y="1825625"/>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Line 23"/>
              <p:cNvSpPr>
                <a:spLocks noChangeShapeType="1"/>
              </p:cNvSpPr>
              <p:nvPr/>
            </p:nvSpPr>
            <p:spPr bwMode="auto">
              <a:xfrm flipV="1">
                <a:off x="609600" y="1689100"/>
                <a:ext cx="3413125" cy="11113"/>
              </a:xfrm>
              <a:prstGeom prst="line">
                <a:avLst/>
              </a:prstGeom>
              <a:noFill/>
              <a:ln w="9525">
                <a:solidFill>
                  <a:srgbClr val="F87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sp>
            <p:nvSpPr>
              <p:cNvPr id="119" name="Line 25"/>
              <p:cNvSpPr>
                <a:spLocks noChangeShapeType="1"/>
              </p:cNvSpPr>
              <p:nvPr/>
            </p:nvSpPr>
            <p:spPr bwMode="auto">
              <a:xfrm flipV="1">
                <a:off x="4197350" y="1689100"/>
                <a:ext cx="2103438" cy="11113"/>
              </a:xfrm>
              <a:prstGeom prst="line">
                <a:avLst/>
              </a:prstGeom>
              <a:noFill/>
              <a:ln w="9525">
                <a:solidFill>
                  <a:srgbClr val="F87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CL" sz="2400" kern="0">
                  <a:solidFill>
                    <a:srgbClr val="333333"/>
                  </a:solidFill>
                  <a:latin typeface="Trebuchet MS" pitchFamily="34" charset="0"/>
                  <a:ea typeface="ＭＳ Ｐゴシック" pitchFamily="1" charset="-128"/>
                </a:endParaRP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94" name="93 Grupo"/>
          <p:cNvGrpSpPr/>
          <p:nvPr/>
        </p:nvGrpSpPr>
        <p:grpSpPr>
          <a:xfrm>
            <a:off x="3588667" y="6087292"/>
            <a:ext cx="5136182" cy="405249"/>
            <a:chOff x="3588667" y="6087292"/>
            <a:chExt cx="5136182" cy="405249"/>
          </a:xfrm>
        </p:grpSpPr>
        <p:sp>
          <p:nvSpPr>
            <p:cNvPr id="95" name="10 Pentágono">
              <a:hlinkClick r:id="rId19"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96"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97"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0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6530475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70629"/>
              <a:ext cx="610904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Pruebas (Resolución Observaciones)</a:t>
              </a:r>
              <a:endParaRPr lang="es-CL" altLang="es-CL" b="1" dirty="0">
                <a:solidFill>
                  <a:srgbClr val="4F81BD"/>
                </a:solidFill>
              </a:endParaRPr>
            </a:p>
          </p:txBody>
        </p:sp>
        <p:grpSp>
          <p:nvGrpSpPr>
            <p:cNvPr id="120" name="119 Grupo"/>
            <p:cNvGrpSpPr/>
            <p:nvPr/>
          </p:nvGrpSpPr>
          <p:grpSpPr>
            <a:xfrm>
              <a:off x="3132426" y="1984116"/>
              <a:ext cx="5838750" cy="3733498"/>
              <a:chOff x="1547813" y="1455738"/>
              <a:chExt cx="5838750" cy="3733498"/>
            </a:xfrm>
          </p:grpSpPr>
          <p:sp>
            <p:nvSpPr>
              <p:cNvPr id="121" name="Text Box 4"/>
              <p:cNvSpPr txBox="1">
                <a:spLocks noChangeArrowheads="1"/>
              </p:cNvSpPr>
              <p:nvPr/>
            </p:nvSpPr>
            <p:spPr bwMode="auto">
              <a:xfrm>
                <a:off x="1547813" y="2994682"/>
                <a:ext cx="1499551"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600" kern="0" smtClean="0">
                    <a:solidFill>
                      <a:srgbClr val="648A04"/>
                    </a:solidFill>
                  </a:rPr>
                  <a:t>Corrección de </a:t>
                </a:r>
              </a:p>
              <a:p>
                <a:pPr algn="r">
                  <a:spcBef>
                    <a:spcPct val="0"/>
                  </a:spcBef>
                  <a:buClrTx/>
                  <a:buFontTx/>
                  <a:buNone/>
                  <a:defRPr/>
                </a:pPr>
                <a:r>
                  <a:rPr lang="es-CL" altLang="es-CL" sz="1600" kern="0" smtClean="0">
                    <a:solidFill>
                      <a:srgbClr val="648A04"/>
                    </a:solidFill>
                  </a:rPr>
                  <a:t>defectos</a:t>
                </a:r>
                <a:endParaRPr lang="es-CL" altLang="es-CL" sz="1600" kern="0" smtClean="0">
                  <a:solidFill>
                    <a:srgbClr val="759F03"/>
                  </a:solidFill>
                </a:endParaRPr>
              </a:p>
            </p:txBody>
          </p:sp>
          <p:sp>
            <p:nvSpPr>
              <p:cNvPr id="122" name="AutoShape 3"/>
              <p:cNvSpPr>
                <a:spLocks noChangeArrowheads="1"/>
              </p:cNvSpPr>
              <p:nvPr/>
            </p:nvSpPr>
            <p:spPr bwMode="auto">
              <a:xfrm rot="5400000">
                <a:off x="2944599" y="2963252"/>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25" name="Text Box 5"/>
              <p:cNvSpPr txBox="1">
                <a:spLocks noChangeArrowheads="1"/>
              </p:cNvSpPr>
              <p:nvPr/>
            </p:nvSpPr>
            <p:spPr bwMode="auto">
              <a:xfrm>
                <a:off x="1701958" y="2361711"/>
                <a:ext cx="2808442" cy="58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Informe con el resultado de las pruebas (ALM)</a:t>
                </a:r>
              </a:p>
            </p:txBody>
          </p:sp>
          <p:sp>
            <p:nvSpPr>
              <p:cNvPr id="126" name="Text Box 6"/>
              <p:cNvSpPr txBox="1">
                <a:spLocks noChangeArrowheads="1"/>
              </p:cNvSpPr>
              <p:nvPr/>
            </p:nvSpPr>
            <p:spPr bwMode="auto">
              <a:xfrm>
                <a:off x="1701958" y="3778525"/>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por probar</a:t>
                </a:r>
              </a:p>
            </p:txBody>
          </p:sp>
          <p:pic>
            <p:nvPicPr>
              <p:cNvPr id="127" name="Picture 7" descr="document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1646" y="1455738"/>
                <a:ext cx="990655" cy="99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8" descr="mantenimien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6133" y="2627188"/>
                <a:ext cx="1095436" cy="117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AutoShape 3"/>
              <p:cNvSpPr>
                <a:spLocks noChangeArrowheads="1"/>
              </p:cNvSpPr>
              <p:nvPr/>
            </p:nvSpPr>
            <p:spPr bwMode="auto">
              <a:xfrm rot="18842010">
                <a:off x="4282897" y="3799372"/>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0" name="AutoShape 3"/>
              <p:cNvSpPr>
                <a:spLocks noChangeArrowheads="1"/>
              </p:cNvSpPr>
              <p:nvPr/>
            </p:nvSpPr>
            <p:spPr bwMode="auto">
              <a:xfrm rot="13348171">
                <a:off x="4186130" y="1948193"/>
                <a:ext cx="667590" cy="64781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1" name="Text Box 4"/>
              <p:cNvSpPr txBox="1">
                <a:spLocks noChangeArrowheads="1"/>
              </p:cNvSpPr>
              <p:nvPr/>
            </p:nvSpPr>
            <p:spPr bwMode="auto">
              <a:xfrm>
                <a:off x="5478134" y="1856529"/>
                <a:ext cx="1244864" cy="83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600" kern="0" dirty="0" smtClean="0">
                    <a:solidFill>
                      <a:srgbClr val="648A04"/>
                    </a:solidFill>
                  </a:rPr>
                  <a:t>Ejecución </a:t>
                </a:r>
              </a:p>
              <a:p>
                <a:pPr algn="r">
                  <a:spcBef>
                    <a:spcPct val="0"/>
                  </a:spcBef>
                  <a:buClrTx/>
                  <a:buFontTx/>
                  <a:buNone/>
                  <a:defRPr/>
                </a:pPr>
                <a:r>
                  <a:rPr lang="es-CL" altLang="es-CL" sz="1600" kern="0" dirty="0" smtClean="0">
                    <a:solidFill>
                      <a:srgbClr val="648A04"/>
                    </a:solidFill>
                  </a:rPr>
                  <a:t>de </a:t>
                </a:r>
              </a:p>
              <a:p>
                <a:pPr algn="r">
                  <a:spcBef>
                    <a:spcPct val="0"/>
                  </a:spcBef>
                  <a:buClrTx/>
                  <a:buFontTx/>
                  <a:buNone/>
                  <a:defRPr/>
                </a:pPr>
                <a:r>
                  <a:rPr lang="es-CL" altLang="es-CL" sz="1600" kern="0" dirty="0" smtClean="0">
                    <a:solidFill>
                      <a:srgbClr val="648A04"/>
                    </a:solidFill>
                  </a:rPr>
                  <a:t>Pruebas</a:t>
                </a:r>
                <a:endParaRPr lang="es-CL" altLang="es-CL" sz="1600" kern="0" dirty="0" smtClean="0">
                  <a:solidFill>
                    <a:srgbClr val="759F03"/>
                  </a:solidFill>
                </a:endParaRPr>
              </a:p>
            </p:txBody>
          </p:sp>
          <p:sp>
            <p:nvSpPr>
              <p:cNvPr id="132" name="Text Box 6"/>
              <p:cNvSpPr txBox="1">
                <a:spLocks noChangeArrowheads="1"/>
              </p:cNvSpPr>
              <p:nvPr/>
            </p:nvSpPr>
            <p:spPr bwMode="auto">
              <a:xfrm>
                <a:off x="4578121" y="4604362"/>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certificados por QA</a:t>
                </a:r>
              </a:p>
            </p:txBody>
          </p:sp>
          <p:sp>
            <p:nvSpPr>
              <p:cNvPr id="133" name="AutoShape 3"/>
              <p:cNvSpPr>
                <a:spLocks noChangeArrowheads="1"/>
              </p:cNvSpPr>
              <p:nvPr/>
            </p:nvSpPr>
            <p:spPr bwMode="auto">
              <a:xfrm rot="2761522">
                <a:off x="5717968" y="3144464"/>
                <a:ext cx="667666" cy="647736"/>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grpSp>
            <p:nvGrpSpPr>
              <p:cNvPr id="134" name="Group 14"/>
              <p:cNvGrpSpPr>
                <a:grpSpLocks/>
              </p:cNvGrpSpPr>
              <p:nvPr/>
            </p:nvGrpSpPr>
            <p:grpSpPr bwMode="auto">
              <a:xfrm>
                <a:off x="2989507" y="4491011"/>
                <a:ext cx="577850" cy="349250"/>
                <a:chOff x="2913" y="3640"/>
                <a:chExt cx="364" cy="220"/>
              </a:xfrm>
            </p:grpSpPr>
            <p:sp>
              <p:nvSpPr>
                <p:cNvPr id="140"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41"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grpSp>
            <p:nvGrpSpPr>
              <p:cNvPr id="135" name="Group 20"/>
              <p:cNvGrpSpPr>
                <a:grpSpLocks/>
              </p:cNvGrpSpPr>
              <p:nvPr/>
            </p:nvGrpSpPr>
            <p:grpSpPr bwMode="auto">
              <a:xfrm>
                <a:off x="5619554" y="4070962"/>
                <a:ext cx="1014412" cy="533400"/>
                <a:chOff x="1019" y="1210"/>
                <a:chExt cx="639" cy="336"/>
              </a:xfrm>
            </p:grpSpPr>
            <p:grpSp>
              <p:nvGrpSpPr>
                <p:cNvPr id="136" name="Group 14"/>
                <p:cNvGrpSpPr>
                  <a:grpSpLocks/>
                </p:cNvGrpSpPr>
                <p:nvPr/>
              </p:nvGrpSpPr>
              <p:grpSpPr bwMode="auto">
                <a:xfrm>
                  <a:off x="1019" y="1250"/>
                  <a:ext cx="364" cy="220"/>
                  <a:chOff x="2913" y="3640"/>
                  <a:chExt cx="364" cy="220"/>
                </a:xfrm>
              </p:grpSpPr>
              <p:sp>
                <p:nvSpPr>
                  <p:cNvPr id="138"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39"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37"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85" name="84 Grupo"/>
          <p:cNvGrpSpPr/>
          <p:nvPr/>
        </p:nvGrpSpPr>
        <p:grpSpPr>
          <a:xfrm>
            <a:off x="3588667" y="6087292"/>
            <a:ext cx="5136182" cy="405249"/>
            <a:chOff x="3588667" y="6087292"/>
            <a:chExt cx="5136182" cy="405249"/>
          </a:xfrm>
        </p:grpSpPr>
        <p:sp>
          <p:nvSpPr>
            <p:cNvPr id="86"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87"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88"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8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4386066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78223"/>
              <a:ext cx="61090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Despliegue en Ambiente Productivo</a:t>
              </a:r>
              <a:endParaRPr lang="es-CL" altLang="es-CL" b="1" dirty="0">
                <a:solidFill>
                  <a:srgbClr val="4F81BD"/>
                </a:solidFill>
              </a:endParaRPr>
            </a:p>
          </p:txBody>
        </p:sp>
        <p:grpSp>
          <p:nvGrpSpPr>
            <p:cNvPr id="155" name="154 Grupo"/>
            <p:cNvGrpSpPr/>
            <p:nvPr/>
          </p:nvGrpSpPr>
          <p:grpSpPr>
            <a:xfrm>
              <a:off x="3570769" y="1693535"/>
              <a:ext cx="4955446" cy="4232593"/>
              <a:chOff x="840691" y="1140623"/>
              <a:chExt cx="4955446" cy="4232593"/>
            </a:xfrm>
          </p:grpSpPr>
          <p:sp>
            <p:nvSpPr>
              <p:cNvPr id="156" name="Text Box 4"/>
              <p:cNvSpPr txBox="1">
                <a:spLocks noChangeArrowheads="1"/>
              </p:cNvSpPr>
              <p:nvPr/>
            </p:nvSpPr>
            <p:spPr bwMode="auto">
              <a:xfrm>
                <a:off x="1676648" y="3201700"/>
                <a:ext cx="3327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r">
                  <a:spcBef>
                    <a:spcPct val="0"/>
                  </a:spcBef>
                  <a:buClrTx/>
                  <a:buFontTx/>
                  <a:buNone/>
                  <a:defRPr/>
                </a:pPr>
                <a:r>
                  <a:rPr lang="es-CL" altLang="es-CL" sz="1400" kern="0" dirty="0" smtClean="0">
                    <a:solidFill>
                      <a:srgbClr val="648A04"/>
                    </a:solidFill>
                  </a:rPr>
                  <a:t>Instalación en ambiente de </a:t>
                </a:r>
              </a:p>
              <a:p>
                <a:pPr algn="r">
                  <a:spcBef>
                    <a:spcPct val="0"/>
                  </a:spcBef>
                  <a:buClrTx/>
                  <a:buFontTx/>
                  <a:buNone/>
                  <a:defRPr/>
                </a:pPr>
                <a:r>
                  <a:rPr lang="es-CL" altLang="es-CL" sz="1400" kern="0" dirty="0" smtClean="0">
                    <a:solidFill>
                      <a:srgbClr val="648A04"/>
                    </a:solidFill>
                  </a:rPr>
                  <a:t>Producción del BANCO y </a:t>
                </a:r>
              </a:p>
              <a:p>
                <a:pPr algn="r">
                  <a:spcBef>
                    <a:spcPct val="0"/>
                  </a:spcBef>
                  <a:buClrTx/>
                  <a:buFontTx/>
                  <a:buNone/>
                  <a:defRPr/>
                </a:pPr>
                <a:r>
                  <a:rPr lang="es-CL" altLang="es-CL" sz="1400" kern="0" dirty="0" smtClean="0">
                    <a:solidFill>
                      <a:srgbClr val="648A04"/>
                    </a:solidFill>
                  </a:rPr>
                  <a:t>Homologación de Ambiente Bug </a:t>
                </a:r>
                <a:r>
                  <a:rPr lang="es-CL" altLang="es-CL" sz="1400" kern="0" dirty="0" err="1" smtClean="0">
                    <a:solidFill>
                      <a:srgbClr val="648A04"/>
                    </a:solidFill>
                  </a:rPr>
                  <a:t>Fixing</a:t>
                </a:r>
                <a:endParaRPr lang="es-CL" altLang="es-CL" sz="1400" kern="0" dirty="0" smtClean="0">
                  <a:solidFill>
                    <a:srgbClr val="648A04"/>
                  </a:solidFill>
                </a:endParaRPr>
              </a:p>
            </p:txBody>
          </p:sp>
          <p:sp>
            <p:nvSpPr>
              <p:cNvPr id="157" name="AutoShape 3"/>
              <p:cNvSpPr>
                <a:spLocks noChangeArrowheads="1"/>
              </p:cNvSpPr>
              <p:nvPr/>
            </p:nvSpPr>
            <p:spPr bwMode="auto">
              <a:xfrm rot="5400000">
                <a:off x="1992894" y="3129868"/>
                <a:ext cx="504036" cy="647700"/>
              </a:xfrm>
              <a:prstGeom prst="rightArrow">
                <a:avLst>
                  <a:gd name="adj1" fmla="val 50000"/>
                  <a:gd name="adj2" fmla="val 3890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58" name="Text Box 5"/>
              <p:cNvSpPr txBox="1">
                <a:spLocks noChangeArrowheads="1"/>
              </p:cNvSpPr>
              <p:nvPr/>
            </p:nvSpPr>
            <p:spPr bwMode="auto">
              <a:xfrm>
                <a:off x="2089971" y="4634552"/>
                <a:ext cx="230202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disponibles en </a:t>
                </a:r>
              </a:p>
              <a:p>
                <a:pPr algn="ctr">
                  <a:spcBef>
                    <a:spcPct val="0"/>
                  </a:spcBef>
                  <a:buClrTx/>
                  <a:buFontTx/>
                  <a:buNone/>
                  <a:defRPr/>
                </a:pPr>
                <a:r>
                  <a:rPr lang="es-CL" altLang="es-CL" sz="1400" kern="0" dirty="0" smtClean="0"/>
                  <a:t>Ambiente de Producción</a:t>
                </a:r>
              </a:p>
            </p:txBody>
          </p:sp>
          <p:sp>
            <p:nvSpPr>
              <p:cNvPr id="159" name="Text Box 6"/>
              <p:cNvSpPr txBox="1">
                <a:spLocks noChangeArrowheads="1"/>
              </p:cNvSpPr>
              <p:nvPr/>
            </p:nvSpPr>
            <p:spPr bwMode="auto">
              <a:xfrm>
                <a:off x="2987849" y="2337611"/>
                <a:ext cx="28082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Componentes de software administradas y controladas (SCM)</a:t>
                </a:r>
              </a:p>
            </p:txBody>
          </p:sp>
          <p:grpSp>
            <p:nvGrpSpPr>
              <p:cNvPr id="160" name="Group 25"/>
              <p:cNvGrpSpPr>
                <a:grpSpLocks/>
              </p:cNvGrpSpPr>
              <p:nvPr/>
            </p:nvGrpSpPr>
            <p:grpSpPr bwMode="auto">
              <a:xfrm>
                <a:off x="3740298" y="1140623"/>
                <a:ext cx="1447800" cy="1219208"/>
                <a:chOff x="3888" y="2832"/>
                <a:chExt cx="912" cy="768"/>
              </a:xfrm>
            </p:grpSpPr>
            <p:pic>
              <p:nvPicPr>
                <p:cNvPr id="174" name="Picture 20" descr="softwa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2832"/>
                  <a:ext cx="723"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24" descr="kg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0" y="3120"/>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1" name="Group 20"/>
              <p:cNvGrpSpPr>
                <a:grpSpLocks/>
              </p:cNvGrpSpPr>
              <p:nvPr/>
            </p:nvGrpSpPr>
            <p:grpSpPr bwMode="auto">
              <a:xfrm>
                <a:off x="2768780" y="4101152"/>
                <a:ext cx="1014412" cy="533400"/>
                <a:chOff x="1019" y="1210"/>
                <a:chExt cx="639" cy="336"/>
              </a:xfrm>
            </p:grpSpPr>
            <p:grpSp>
              <p:nvGrpSpPr>
                <p:cNvPr id="170" name="Group 14"/>
                <p:cNvGrpSpPr>
                  <a:grpSpLocks/>
                </p:cNvGrpSpPr>
                <p:nvPr/>
              </p:nvGrpSpPr>
              <p:grpSpPr bwMode="auto">
                <a:xfrm>
                  <a:off x="1019" y="1250"/>
                  <a:ext cx="364" cy="220"/>
                  <a:chOff x="2913" y="3640"/>
                  <a:chExt cx="364" cy="220"/>
                </a:xfrm>
              </p:grpSpPr>
              <p:sp>
                <p:nvSpPr>
                  <p:cNvPr id="172"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73"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71"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2" name="Text Box 6"/>
              <p:cNvSpPr txBox="1">
                <a:spLocks noChangeArrowheads="1"/>
              </p:cNvSpPr>
              <p:nvPr/>
            </p:nvSpPr>
            <p:spPr bwMode="auto">
              <a:xfrm>
                <a:off x="840691" y="1714508"/>
                <a:ext cx="2808442" cy="58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600" kern="0" dirty="0" smtClean="0"/>
                  <a:t>Componentes de software certificados por QA</a:t>
                </a:r>
              </a:p>
            </p:txBody>
          </p:sp>
          <p:grpSp>
            <p:nvGrpSpPr>
              <p:cNvPr id="163" name="Group 20"/>
              <p:cNvGrpSpPr>
                <a:grpSpLocks/>
              </p:cNvGrpSpPr>
              <p:nvPr/>
            </p:nvGrpSpPr>
            <p:grpSpPr bwMode="auto">
              <a:xfrm>
                <a:off x="1882124" y="1181108"/>
                <a:ext cx="1014412" cy="533400"/>
                <a:chOff x="1019" y="1210"/>
                <a:chExt cx="639" cy="336"/>
              </a:xfrm>
            </p:grpSpPr>
            <p:grpSp>
              <p:nvGrpSpPr>
                <p:cNvPr id="166" name="Group 14"/>
                <p:cNvGrpSpPr>
                  <a:grpSpLocks/>
                </p:cNvGrpSpPr>
                <p:nvPr/>
              </p:nvGrpSpPr>
              <p:grpSpPr bwMode="auto">
                <a:xfrm>
                  <a:off x="1019" y="1250"/>
                  <a:ext cx="364" cy="220"/>
                  <a:chOff x="2913" y="3640"/>
                  <a:chExt cx="364" cy="220"/>
                </a:xfrm>
              </p:grpSpPr>
              <p:sp>
                <p:nvSpPr>
                  <p:cNvPr id="168" name="AutoShape 15"/>
                  <p:cNvSpPr>
                    <a:spLocks noChangeArrowheads="1"/>
                  </p:cNvSpPr>
                  <p:nvPr/>
                </p:nvSpPr>
                <p:spPr bwMode="auto">
                  <a:xfrm>
                    <a:off x="2913" y="364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eaLnBrk="0" hangingPunct="0">
                      <a:spcBef>
                        <a:spcPct val="0"/>
                      </a:spcBef>
                      <a:buClrTx/>
                      <a:buFontTx/>
                      <a:buNone/>
                      <a:defRPr/>
                    </a:pPr>
                    <a:endParaRPr lang="es-CL" altLang="es-CL" kern="0" smtClean="0"/>
                  </a:p>
                </p:txBody>
              </p:sp>
              <p:sp>
                <p:nvSpPr>
                  <p:cNvPr id="169" name="Text Box 16"/>
                  <p:cNvSpPr txBox="1">
                    <a:spLocks noChangeArrowheads="1"/>
                  </p:cNvSpPr>
                  <p:nvPr/>
                </p:nvSpPr>
                <p:spPr bwMode="auto">
                  <a:xfrm>
                    <a:off x="2928" y="364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eaLnBrk="0" hangingPunct="0">
                      <a:spcBef>
                        <a:spcPct val="0"/>
                      </a:spcBef>
                      <a:buClrTx/>
                      <a:buFontTx/>
                      <a:buNone/>
                      <a:defRPr/>
                    </a:pPr>
                    <a:r>
                      <a:rPr lang="es-ES" altLang="es-CL" sz="800" kern="0" dirty="0" smtClean="0"/>
                      <a:t>Caso de</a:t>
                    </a:r>
                  </a:p>
                  <a:p>
                    <a:pPr algn="ctr" eaLnBrk="0" hangingPunct="0">
                      <a:spcBef>
                        <a:spcPct val="0"/>
                      </a:spcBef>
                      <a:buClrTx/>
                      <a:buFontTx/>
                      <a:buNone/>
                      <a:defRPr/>
                    </a:pPr>
                    <a:r>
                      <a:rPr lang="es-ES" altLang="es-CL" sz="800" kern="0" dirty="0" smtClean="0"/>
                      <a:t>Uso 1</a:t>
                    </a:r>
                    <a:endParaRPr lang="es-ES" altLang="es-CL" sz="1200" kern="0" dirty="0" smtClean="0"/>
                  </a:p>
                </p:txBody>
              </p:sp>
            </p:grpSp>
            <p:pic>
              <p:nvPicPr>
                <p:cNvPr id="167" name="Picture 17" descr="button_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 y="121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4" name="Picture 19" descr="documents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7811" y="3127562"/>
                <a:ext cx="5760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5"/>
              <p:cNvSpPr txBox="1">
                <a:spLocks noChangeArrowheads="1"/>
              </p:cNvSpPr>
              <p:nvPr/>
            </p:nvSpPr>
            <p:spPr bwMode="auto">
              <a:xfrm>
                <a:off x="1043608" y="3697287"/>
                <a:ext cx="6750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a:spcBef>
                    <a:spcPct val="0"/>
                  </a:spcBef>
                  <a:buClrTx/>
                  <a:buFontTx/>
                  <a:buNone/>
                  <a:defRPr/>
                </a:pPr>
                <a:r>
                  <a:rPr lang="es-CL" altLang="es-CL" sz="1400" kern="0" dirty="0" smtClean="0"/>
                  <a:t>RFC</a:t>
                </a: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86" name="85 Grupo"/>
          <p:cNvGrpSpPr/>
          <p:nvPr/>
        </p:nvGrpSpPr>
        <p:grpSpPr>
          <a:xfrm>
            <a:off x="3588667" y="6087292"/>
            <a:ext cx="5136182" cy="405249"/>
            <a:chOff x="3588667" y="6087292"/>
            <a:chExt cx="5136182" cy="405249"/>
          </a:xfrm>
        </p:grpSpPr>
        <p:sp>
          <p:nvSpPr>
            <p:cNvPr id="87" name="10 Pentágono">
              <a:hlinkClick r:id="rId19"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88"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89"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90"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91"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7246095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8292" y="432300"/>
            <a:ext cx="5599191" cy="530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965927" y="-70052"/>
            <a:ext cx="506793" cy="571663"/>
          </a:xfrm>
          <a:prstGeom prst="rect">
            <a:avLst/>
          </a:prstGeom>
        </p:spPr>
      </p:pic>
      <p:pic>
        <p:nvPicPr>
          <p:cNvPr id="1026"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547868" y="32506"/>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8"/>
          <p:cNvSpPr>
            <a:spLocks noChangeArrowheads="1"/>
          </p:cNvSpPr>
          <p:nvPr>
            <p:custDataLst>
              <p:tags r:id="rId1"/>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12" name="AutoShape 38"/>
          <p:cNvSpPr>
            <a:spLocks noChangeArrowheads="1"/>
          </p:cNvSpPr>
          <p:nvPr>
            <p:custDataLst>
              <p:tags r:id="rId2"/>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Gestor de la Demanda</a:t>
            </a:r>
            <a:endParaRPr lang="en-US" sz="1500" b="1" dirty="0">
              <a:solidFill>
                <a:prstClr val="black"/>
              </a:solidFill>
            </a:endParaRPr>
          </a:p>
        </p:txBody>
      </p:sp>
      <p:sp>
        <p:nvSpPr>
          <p:cNvPr id="13" name="AutoShape 38"/>
          <p:cNvSpPr>
            <a:spLocks noChangeArrowheads="1"/>
          </p:cNvSpPr>
          <p:nvPr>
            <p:custDataLst>
              <p:tags r:id="rId3"/>
            </p:custDataLst>
          </p:nvPr>
        </p:nvSpPr>
        <p:spPr bwMode="auto">
          <a:xfrm>
            <a:off x="969004" y="1559071"/>
            <a:ext cx="2197293" cy="481018"/>
          </a:xfrm>
          <a:prstGeom prst="roundRect">
            <a:avLst>
              <a:gd name="adj" fmla="val 485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Comité de Priorización</a:t>
            </a:r>
            <a:endParaRPr lang="en-US" sz="1500" b="1" dirty="0">
              <a:solidFill>
                <a:prstClr val="black"/>
              </a:solidFill>
            </a:endParaRPr>
          </a:p>
        </p:txBody>
      </p:sp>
      <p:sp>
        <p:nvSpPr>
          <p:cNvPr id="14" name="AutoShape 38"/>
          <p:cNvSpPr>
            <a:spLocks noChangeArrowheads="1"/>
          </p:cNvSpPr>
          <p:nvPr>
            <p:custDataLst>
              <p:tags r:id="rId4"/>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PMO</a:t>
            </a:r>
            <a:endParaRPr lang="en-US" sz="1500" b="1" dirty="0">
              <a:solidFill>
                <a:prstClr val="black">
                  <a:lumMod val="50000"/>
                  <a:lumOff val="50000"/>
                </a:prstClr>
              </a:solidFill>
            </a:endParaRPr>
          </a:p>
        </p:txBody>
      </p:sp>
      <p:sp>
        <p:nvSpPr>
          <p:cNvPr id="15" name="AutoShape 38"/>
          <p:cNvSpPr>
            <a:spLocks noChangeArrowheads="1"/>
          </p:cNvSpPr>
          <p:nvPr>
            <p:custDataLst>
              <p:tags r:id="rId5"/>
            </p:custDataLst>
          </p:nvPr>
        </p:nvSpPr>
        <p:spPr bwMode="auto">
          <a:xfrm>
            <a:off x="969004" y="2485701"/>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Líder de Proyecto</a:t>
            </a:r>
            <a:endParaRPr lang="en-US" sz="1500" b="1" dirty="0">
              <a:solidFill>
                <a:prstClr val="black">
                  <a:lumMod val="50000"/>
                  <a:lumOff val="50000"/>
                </a:prstClr>
              </a:solidFill>
            </a:endParaRPr>
          </a:p>
        </p:txBody>
      </p:sp>
      <p:sp>
        <p:nvSpPr>
          <p:cNvPr id="16" name="AutoShape 38"/>
          <p:cNvSpPr>
            <a:spLocks noChangeArrowheads="1"/>
          </p:cNvSpPr>
          <p:nvPr>
            <p:custDataLst>
              <p:tags r:id="rId6"/>
            </p:custDataLst>
          </p:nvPr>
        </p:nvSpPr>
        <p:spPr bwMode="auto">
          <a:xfrm>
            <a:off x="969004" y="2951396"/>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Equipo  de Desarrollo</a:t>
            </a:r>
            <a:endParaRPr lang="en-US" sz="1500" b="1" dirty="0">
              <a:solidFill>
                <a:prstClr val="black">
                  <a:lumMod val="50000"/>
                  <a:lumOff val="50000"/>
                </a:prstClr>
              </a:solidFill>
            </a:endParaRPr>
          </a:p>
        </p:txBody>
      </p:sp>
      <p:sp>
        <p:nvSpPr>
          <p:cNvPr id="17" name="AutoShape 38"/>
          <p:cNvSpPr>
            <a:spLocks noChangeArrowheads="1"/>
          </p:cNvSpPr>
          <p:nvPr>
            <p:custDataLst>
              <p:tags r:id="rId7"/>
            </p:custDataLst>
          </p:nvPr>
        </p:nvSpPr>
        <p:spPr bwMode="auto">
          <a:xfrm>
            <a:off x="969004" y="474455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Producción</a:t>
            </a:r>
            <a:endParaRPr lang="en-US" sz="1500" b="1" dirty="0">
              <a:solidFill>
                <a:prstClr val="black">
                  <a:lumMod val="50000"/>
                  <a:lumOff val="50000"/>
                </a:prstClr>
              </a:solidFill>
            </a:endParaRPr>
          </a:p>
        </p:txBody>
      </p:sp>
      <p:sp>
        <p:nvSpPr>
          <p:cNvPr id="20" name="AutoShape 38"/>
          <p:cNvSpPr>
            <a:spLocks noChangeArrowheads="1"/>
          </p:cNvSpPr>
          <p:nvPr>
            <p:custDataLst>
              <p:tags r:id="rId8"/>
            </p:custDataLst>
          </p:nvPr>
        </p:nvSpPr>
        <p:spPr bwMode="auto">
          <a:xfrm>
            <a:off x="969004" y="5187231"/>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Fábrica de Continuidad</a:t>
            </a:r>
            <a:endParaRPr lang="en-US" sz="1500" b="1" dirty="0">
              <a:solidFill>
                <a:prstClr val="black">
                  <a:lumMod val="50000"/>
                  <a:lumOff val="50000"/>
                </a:prstClr>
              </a:solidFill>
            </a:endParaRPr>
          </a:p>
        </p:txBody>
      </p:sp>
      <p:sp>
        <p:nvSpPr>
          <p:cNvPr id="21" name="AutoShape 38"/>
          <p:cNvSpPr>
            <a:spLocks noChangeArrowheads="1"/>
          </p:cNvSpPr>
          <p:nvPr>
            <p:custDataLst>
              <p:tags r:id="rId9"/>
            </p:custDataLst>
          </p:nvPr>
        </p:nvSpPr>
        <p:spPr bwMode="auto">
          <a:xfrm>
            <a:off x="969004" y="429578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black">
                    <a:lumMod val="50000"/>
                    <a:lumOff val="50000"/>
                  </a:prstClr>
                </a:solidFill>
              </a:rPr>
              <a:t>Testing</a:t>
            </a:r>
            <a:endParaRPr lang="en-US" sz="1500" b="1" dirty="0">
              <a:solidFill>
                <a:prstClr val="black">
                  <a:lumMod val="50000"/>
                  <a:lumOff val="50000"/>
                </a:prstClr>
              </a:solidFill>
            </a:endParaRPr>
          </a:p>
        </p:txBody>
      </p:sp>
      <p:sp>
        <p:nvSpPr>
          <p:cNvPr id="29" name="28 Pentágono"/>
          <p:cNvSpPr/>
          <p:nvPr/>
        </p:nvSpPr>
        <p:spPr>
          <a:xfrm>
            <a:off x="96899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1</a:t>
            </a:r>
          </a:p>
          <a:p>
            <a:pPr algn="ctr" fontAlgn="base">
              <a:spcBef>
                <a:spcPct val="0"/>
              </a:spcBef>
              <a:spcAft>
                <a:spcPct val="0"/>
              </a:spcAft>
            </a:pPr>
            <a:r>
              <a:rPr lang="es-CL" sz="1450" b="1" dirty="0">
                <a:solidFill>
                  <a:prstClr val="black"/>
                </a:solidFill>
              </a:rPr>
              <a:t>Inicio</a:t>
            </a:r>
          </a:p>
        </p:txBody>
      </p:sp>
      <p:sp>
        <p:nvSpPr>
          <p:cNvPr id="34" name="AutoShape 38"/>
          <p:cNvSpPr>
            <a:spLocks noChangeArrowheads="1"/>
          </p:cNvSpPr>
          <p:nvPr>
            <p:custDataLst>
              <p:tags r:id="rId10"/>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35" name="34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2 </a:t>
            </a:r>
          </a:p>
          <a:p>
            <a:pPr algn="ctr" fontAlgn="base">
              <a:spcBef>
                <a:spcPct val="0"/>
              </a:spcBef>
              <a:spcAft>
                <a:spcPct val="0"/>
              </a:spcAft>
            </a:pPr>
            <a:r>
              <a:rPr lang="es-CL" sz="1500" b="1" dirty="0">
                <a:solidFill>
                  <a:prstClr val="black">
                    <a:lumMod val="50000"/>
                    <a:lumOff val="50000"/>
                  </a:prstClr>
                </a:solidFill>
              </a:rPr>
              <a:t>Diseño</a:t>
            </a:r>
          </a:p>
        </p:txBody>
      </p:sp>
      <p:sp>
        <p:nvSpPr>
          <p:cNvPr id="36" name="35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3</a:t>
            </a:r>
          </a:p>
          <a:p>
            <a:pPr algn="ctr" fontAlgn="base">
              <a:spcBef>
                <a:spcPct val="0"/>
              </a:spcBef>
              <a:spcAft>
                <a:spcPct val="0"/>
              </a:spcAft>
            </a:pPr>
            <a:r>
              <a:rPr lang="es-CL" sz="1500" b="1" dirty="0">
                <a:solidFill>
                  <a:prstClr val="black">
                    <a:lumMod val="50000"/>
                    <a:lumOff val="50000"/>
                  </a:prstClr>
                </a:solidFill>
              </a:rPr>
              <a:t>Planificación</a:t>
            </a:r>
          </a:p>
        </p:txBody>
      </p:sp>
      <p:sp>
        <p:nvSpPr>
          <p:cNvPr id="37" name="36 Pentágono">
            <a:hlinkClick r:id="" action="ppaction://noaction"/>
          </p:cNvPr>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4</a:t>
            </a:r>
          </a:p>
          <a:p>
            <a:pPr algn="ctr" fontAlgn="base">
              <a:spcBef>
                <a:spcPct val="0"/>
              </a:spcBef>
              <a:spcAft>
                <a:spcPct val="0"/>
              </a:spcAft>
            </a:pPr>
            <a:r>
              <a:rPr lang="es-CL" sz="1500" b="1" dirty="0">
                <a:solidFill>
                  <a:prstClr val="black">
                    <a:lumMod val="50000"/>
                    <a:lumOff val="50000"/>
                  </a:prstClr>
                </a:solidFill>
              </a:rPr>
              <a:t>Ejecución</a:t>
            </a:r>
          </a:p>
        </p:txBody>
      </p:sp>
      <p:sp>
        <p:nvSpPr>
          <p:cNvPr id="38" name="37 Pentágono">
            <a:hlinkClick r:id="" action="ppaction://noaction"/>
          </p:cNvPr>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prstClr val="black">
                    <a:lumMod val="50000"/>
                    <a:lumOff val="50000"/>
                  </a:prstClr>
                </a:solidFill>
              </a:rPr>
              <a:t>5</a:t>
            </a:r>
          </a:p>
          <a:p>
            <a:pPr algn="ctr" fontAlgn="base">
              <a:spcBef>
                <a:spcPct val="0"/>
              </a:spcBef>
              <a:spcAft>
                <a:spcPct val="0"/>
              </a:spcAft>
            </a:pPr>
            <a:r>
              <a:rPr lang="es-CL" sz="1500" b="1" dirty="0">
                <a:solidFill>
                  <a:prstClr val="black">
                    <a:lumMod val="50000"/>
                    <a:lumOff val="50000"/>
                  </a:prstClr>
                </a:solidFill>
              </a:rPr>
              <a:t>Cierre</a:t>
            </a:r>
          </a:p>
        </p:txBody>
      </p:sp>
      <p:sp>
        <p:nvSpPr>
          <p:cNvPr id="22"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black">
                    <a:lumMod val="50000"/>
                    <a:lumOff val="50000"/>
                  </a:prstClr>
                </a:solidFill>
              </a:rPr>
              <a:t>Arquitectura</a:t>
            </a:r>
            <a:endParaRPr lang="en-US" sz="1500" b="1" dirty="0">
              <a:solidFill>
                <a:prstClr val="black">
                  <a:lumMod val="50000"/>
                  <a:lumOff val="50000"/>
                </a:prstClr>
              </a:solidFill>
            </a:endParaRPr>
          </a:p>
        </p:txBody>
      </p:sp>
      <p:sp>
        <p:nvSpPr>
          <p:cNvPr id="23"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err="1">
                <a:solidFill>
                  <a:prstClr val="black">
                    <a:lumMod val="50000"/>
                    <a:lumOff val="50000"/>
                  </a:prstClr>
                </a:solidFill>
              </a:rPr>
              <a:t>Ingeniería</a:t>
            </a:r>
            <a:r>
              <a:rPr lang="en-US" sz="1500" b="1" dirty="0">
                <a:solidFill>
                  <a:prstClr val="black">
                    <a:lumMod val="50000"/>
                    <a:lumOff val="50000"/>
                  </a:prstClr>
                </a:solidFill>
              </a:rPr>
              <a:t> de </a:t>
            </a:r>
            <a:r>
              <a:rPr lang="en-US" sz="1500" b="1" dirty="0" err="1">
                <a:solidFill>
                  <a:prstClr val="black">
                    <a:lumMod val="50000"/>
                    <a:lumOff val="50000"/>
                  </a:prstClr>
                </a:solidFill>
              </a:rPr>
              <a:t>Procesos</a:t>
            </a:r>
            <a:endParaRPr lang="en-US" sz="1500" b="1" dirty="0">
              <a:solidFill>
                <a:prstClr val="black">
                  <a:lumMod val="50000"/>
                  <a:lumOff val="50000"/>
                </a:prstClr>
              </a:solidFill>
            </a:endParaRPr>
          </a:p>
        </p:txBody>
      </p:sp>
      <p:sp>
        <p:nvSpPr>
          <p:cNvPr id="3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sp>
        <p:nvSpPr>
          <p:cNvPr id="41" name="29 Llamada rectangular"/>
          <p:cNvSpPr/>
          <p:nvPr/>
        </p:nvSpPr>
        <p:spPr>
          <a:xfrm rot="5400000">
            <a:off x="3453618" y="128279"/>
            <a:ext cx="5504400" cy="5876366"/>
          </a:xfrm>
          <a:prstGeom prst="wedgeRectCallout">
            <a:avLst>
              <a:gd name="adj1" fmla="val -25660"/>
              <a:gd name="adj2" fmla="val 58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En la etapa de inicio de cualquier iniciativa, el comité de priorización es el responsable de aprobar o rechazar las iniciativas.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Sesiona semanalmente y de acuerdo a sus estatutos por cada iniciativa presentada emitirá una resolución en la que quedará sancionada su aprobación o rechazo y en caso de ser aprobada se definirá la fecha de </a:t>
            </a:r>
            <a:r>
              <a:rPr lang="es-CL" sz="1200" dirty="0" err="1">
                <a:solidFill>
                  <a:prstClr val="black"/>
                </a:solidFill>
                <a:latin typeface="Arial" charset="0"/>
              </a:rPr>
              <a:t>release</a:t>
            </a:r>
            <a:r>
              <a:rPr lang="es-CL" sz="1200" dirty="0">
                <a:solidFill>
                  <a:prstClr val="black"/>
                </a:solidFill>
                <a:latin typeface="Arial" charset="0"/>
              </a:rPr>
              <a:t>, la clasificación del proyecto en función de su valor total y el tipo de metodología de administración de proyecto que se aplicara para la ejecución del proyecto.</a:t>
            </a:r>
          </a:p>
        </p:txBody>
      </p:sp>
      <p:pic>
        <p:nvPicPr>
          <p:cNvPr id="27"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54124" y="-103762"/>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983858" y="-70052"/>
            <a:ext cx="506793" cy="571663"/>
          </a:xfrm>
          <a:prstGeom prst="rect">
            <a:avLst/>
          </a:prstGeom>
        </p:spPr>
      </p:pic>
      <p:pic>
        <p:nvPicPr>
          <p:cNvPr id="31"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547868" y="-103762"/>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32" name="1 Llamada rectangular"/>
          <p:cNvSpPr/>
          <p:nvPr/>
        </p:nvSpPr>
        <p:spPr>
          <a:xfrm rot="5400000">
            <a:off x="3554372" y="-21367"/>
            <a:ext cx="5234684" cy="5876366"/>
          </a:xfrm>
          <a:prstGeom prst="wedgeRectCallout">
            <a:avLst>
              <a:gd name="adj1" fmla="val -41856"/>
              <a:gd name="adj2" fmla="val 5430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El Usuario Líder en representación del área usuaria, debe confeccionar un documento que describa narrativamente la iniciativa, sin seguir necesariamente un patrón estándar de descripción y empleando un lenguaje coloquial de su dominio expresando lo “QUE” necesita. </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Es aconsejable seguir los lineamientos del DR. pero no es obligatorio su uso en esta instancia.  </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esta descripción narrativa se debe justificar la necesidad del desarrollo del proyecto básicamente demostrando la agregación de valor del producto final a uno o más procesos de negocio (Caso de Negocio), destacando los beneficios para el cliente final o para la mejora de la productividad y calidad de un trabajo interno.</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Debe orientar al socio de negocio para establecer la lista de requerimientos de negocio que conformarán la línea base inicial del proyecto y la posterior confección del DR en su formato estándar.  La incorporación de los casos de uso al DR es deseable aunque aún no obligatorio, de hacer uso de dicha técnica de modelamiento en esta primera instancia sólo se hace necesaria la identificación de los actores y de la lista de casos de uso, el detalle semántico de los ellos sólo se hará más adelante en la fase de diseño, en caso de que la iniciativa sea aprobada por el comité de priorización.</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Debe exponer la iniciativa a la Mesa de Trabajo Multidisciplinaria para obtener un primer análisis de alto nivel y la definición de la arquitectura marco de la solución de software, que se expondrá finalmente en el documento DEM, que es un derivado del DEF pero más simplificado para los proyectos de desarrollos menores.  La confección del DEM es parte de la labor de diseño.</a:t>
            </a:r>
          </a:p>
        </p:txBody>
      </p:sp>
      <p:sp>
        <p:nvSpPr>
          <p:cNvPr id="33" name="1 Llamada rectangular"/>
          <p:cNvSpPr/>
          <p:nvPr/>
        </p:nvSpPr>
        <p:spPr>
          <a:xfrm rot="5400000">
            <a:off x="3453618" y="101092"/>
            <a:ext cx="5504399" cy="5876365"/>
          </a:xfrm>
          <a:prstGeom prst="wedgeRectCallout">
            <a:avLst>
              <a:gd name="adj1" fmla="val -32527"/>
              <a:gd name="adj2" fmla="val 5730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gestor de la demanda, en la etapa de inicio debe crear la iniciativa en PPM y a continuación debe analizar el requerimiento en conjunto con el área usuaria y verificar si la iniciativa agrega valor a algunos de los productos o servicios del banco y si no está incorporada en alguno de los proyectos en curso. </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Debe también establecer de acuerdo a su propia experiencia los riesgos de la iniciativa, los que luego podrá complementar con los riesgos que pueda exponer el Líder de la Fábrica de Desarrollo y los miembros de la mesa de trabajo multidisciplinaria y el Comité de Priorización.</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Para la evaluación y en caso de que lo estime necesario puede apoyarse en el área de Ingeniería de Procesos para analizar la situación actual del proceso de negocio involucrado (AS IS) y la situación futura (TO BE) una vez implementado los cambios o el producto impulsado por la iniciativa, también puede solicitar apoyo a cualquiera de los miembros de la mesa de trabajo multidisciplinaria </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Debe clasificar la iniciativa de acuerdo a su monto en menor, mediana o grande y de común acuerdo y en función del plazo estimado para el proyecto debe proponer una metodología de administración del proyecto de desarrollo que puede ser Agile o Tradicional.</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En base al producto afectado y en base al plan anual de </a:t>
            </a:r>
            <a:r>
              <a:rPr lang="es-CL" sz="1200" dirty="0" err="1">
                <a:solidFill>
                  <a:prstClr val="black"/>
                </a:solidFill>
                <a:latin typeface="Arial" charset="0"/>
              </a:rPr>
              <a:t>releases</a:t>
            </a:r>
            <a:r>
              <a:rPr lang="es-CL" sz="1200" dirty="0">
                <a:solidFill>
                  <a:prstClr val="black"/>
                </a:solidFill>
                <a:latin typeface="Arial" charset="0"/>
              </a:rPr>
              <a:t>, el gestor de la demanda en conjunto con el </a:t>
            </a:r>
            <a:r>
              <a:rPr lang="es-CL" sz="1200" dirty="0" err="1">
                <a:solidFill>
                  <a:prstClr val="black"/>
                </a:solidFill>
                <a:latin typeface="Arial" charset="0"/>
              </a:rPr>
              <a:t>release</a:t>
            </a:r>
            <a:r>
              <a:rPr lang="es-CL" sz="1200" dirty="0">
                <a:solidFill>
                  <a:prstClr val="black"/>
                </a:solidFill>
                <a:latin typeface="Arial" charset="0"/>
              </a:rPr>
              <a:t> manager deben fijar la fecha de </a:t>
            </a:r>
            <a:r>
              <a:rPr lang="es-CL" sz="1200" dirty="0" err="1">
                <a:solidFill>
                  <a:prstClr val="black"/>
                </a:solidFill>
                <a:latin typeface="Arial" charset="0"/>
              </a:rPr>
              <a:t>release</a:t>
            </a:r>
            <a:r>
              <a:rPr lang="es-CL" sz="1200" dirty="0">
                <a:solidFill>
                  <a:prstClr val="black"/>
                </a:solidFill>
                <a:latin typeface="Arial" charset="0"/>
              </a:rPr>
              <a:t> y la debe informar al comité de priorización para que la contemple en la reunión de evaluación de la iniciativa.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gestor de la demanda debe participar en la reunión de  evaluación del comité de priorización como miembro invitado, apoyando al usuario líder en la exposición de la iniciativa y tomando nota de los acuerdos y la resolución, para luego publicarla en PPM y comunicar la resolución al área sponsor.</a:t>
            </a:r>
          </a:p>
        </p:txBody>
      </p:sp>
      <p:pic>
        <p:nvPicPr>
          <p:cNvPr id="42"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033257" y="119341"/>
            <a:ext cx="506793" cy="571663"/>
          </a:xfrm>
          <a:prstGeom prst="rect">
            <a:avLst/>
          </a:prstGeom>
        </p:spPr>
      </p:pic>
      <p:pic>
        <p:nvPicPr>
          <p:cNvPr id="43"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519113" y="-64848"/>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447327" y="32506"/>
            <a:ext cx="506793" cy="571663"/>
          </a:xfrm>
          <a:prstGeom prst="rect">
            <a:avLst/>
          </a:prstGeom>
        </p:spPr>
      </p:pic>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29268" y="135064"/>
            <a:ext cx="594472" cy="594472"/>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n 39">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465258" y="32506"/>
            <a:ext cx="506793" cy="571663"/>
          </a:xfrm>
          <a:prstGeom prst="rect">
            <a:avLst/>
          </a:prstGeom>
        </p:spPr>
      </p:pic>
      <p:pic>
        <p:nvPicPr>
          <p:cNvPr id="47"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56631" y="-122779"/>
            <a:ext cx="594472" cy="5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17677"/>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1" grpId="0" animBg="1"/>
      <p:bldP spid="41" grpId="1" animBg="1"/>
      <p:bldP spid="32" grpId="0" animBg="1"/>
      <p:bldP spid="32" grpId="1" animBg="1"/>
      <p:bldP spid="33" grpId="0" animBg="1"/>
      <p:bldP spid="33"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9743" y="587674"/>
            <a:ext cx="5943751" cy="509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Imagen 32">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08762" y="-291454"/>
            <a:ext cx="506800" cy="571670"/>
          </a:xfrm>
          <a:prstGeom prst="rect">
            <a:avLst/>
          </a:prstGeom>
        </p:spPr>
      </p:pic>
      <p:pic>
        <p:nvPicPr>
          <p:cNvPr id="44"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16828" y="-361172"/>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0"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2"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Socio de Negocio</a:t>
            </a:r>
            <a:endParaRPr lang="en-US" sz="1500" b="1" dirty="0">
              <a:solidFill>
                <a:prstClr val="black"/>
              </a:solidFill>
            </a:endParaRPr>
          </a:p>
        </p:txBody>
      </p:sp>
      <p:sp>
        <p:nvSpPr>
          <p:cNvPr id="23"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Comité de Priorización</a:t>
            </a:r>
            <a:endParaRPr lang="en-US" sz="1500" b="1" dirty="0">
              <a:solidFill>
                <a:prstClr val="black"/>
              </a:solidFill>
            </a:endParaRPr>
          </a:p>
        </p:txBody>
      </p:sp>
      <p:sp>
        <p:nvSpPr>
          <p:cNvPr id="24"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PMO</a:t>
            </a:r>
            <a:endParaRPr lang="en-US" sz="1500" b="1" dirty="0">
              <a:solidFill>
                <a:prstClr val="black"/>
              </a:solidFill>
            </a:endParaRPr>
          </a:p>
        </p:txBody>
      </p:sp>
      <p:sp>
        <p:nvSpPr>
          <p:cNvPr id="25"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26"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Equipo de Desarrollo</a:t>
            </a:r>
            <a:endParaRPr lang="en-US" sz="1500" b="1" dirty="0">
              <a:solidFill>
                <a:srgbClr val="EEECE1">
                  <a:lumMod val="50000"/>
                </a:srgbClr>
              </a:solidFill>
            </a:endParaRPr>
          </a:p>
        </p:txBody>
      </p:sp>
      <p:sp>
        <p:nvSpPr>
          <p:cNvPr id="27"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28"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29"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30" name="29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31" name="30 Pentágono"/>
          <p:cNvSpPr/>
          <p:nvPr/>
        </p:nvSpPr>
        <p:spPr>
          <a:xfrm>
            <a:off x="258883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2</a:t>
            </a:r>
          </a:p>
          <a:p>
            <a:pPr algn="ctr" fontAlgn="base">
              <a:spcBef>
                <a:spcPct val="0"/>
              </a:spcBef>
              <a:spcAft>
                <a:spcPct val="0"/>
              </a:spcAft>
            </a:pPr>
            <a:r>
              <a:rPr lang="es-CL" sz="1450" b="1" dirty="0">
                <a:solidFill>
                  <a:prstClr val="black"/>
                </a:solidFill>
              </a:rPr>
              <a:t>Diseño</a:t>
            </a:r>
          </a:p>
        </p:txBody>
      </p:sp>
      <p:sp>
        <p:nvSpPr>
          <p:cNvPr id="45" name="44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46" name="45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47" name="46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8"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49"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sp>
        <p:nvSpPr>
          <p:cNvPr id="37"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sp>
        <p:nvSpPr>
          <p:cNvPr id="32" name="1 Llamada rectangular"/>
          <p:cNvSpPr/>
          <p:nvPr/>
        </p:nvSpPr>
        <p:spPr>
          <a:xfrm rot="5400000">
            <a:off x="5577783" y="-1756545"/>
            <a:ext cx="1225728" cy="5625930"/>
          </a:xfrm>
          <a:prstGeom prst="wedgeRectCallout">
            <a:avLst>
              <a:gd name="adj1" fmla="val -17142"/>
              <a:gd name="adj2" fmla="val 5934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En esta etapa el Usuario Líder expone ante la mesa de trabajo multidisciplinaria los objetivos de negocio de la iniciativa y su alcance funcional y trabajo en conjunto con el líder del proyecto y el socio de negocio para hacer las descripción más detallada de los requerimientos y recibir las sugerencias de dicha mesa de expertos con el fin de evitar riesgos y aclarar situaciones que pudiesen aparecer como </a:t>
            </a:r>
            <a:r>
              <a:rPr lang="es-CL" sz="1200" dirty="0" err="1">
                <a:solidFill>
                  <a:prstClr val="black"/>
                </a:solidFill>
                <a:latin typeface="Arial" charset="0"/>
              </a:rPr>
              <a:t>ambigüas</a:t>
            </a:r>
            <a:r>
              <a:rPr lang="es-CL" sz="1200" dirty="0">
                <a:solidFill>
                  <a:prstClr val="black"/>
                </a:solidFill>
                <a:latin typeface="Arial" charset="0"/>
              </a:rPr>
              <a:t> antes de iniciar la codificación..</a:t>
            </a:r>
          </a:p>
        </p:txBody>
      </p:sp>
      <p:sp>
        <p:nvSpPr>
          <p:cNvPr id="38" name="1 Llamada rectangular"/>
          <p:cNvSpPr/>
          <p:nvPr/>
        </p:nvSpPr>
        <p:spPr>
          <a:xfrm rot="5400000">
            <a:off x="5075944" y="-819945"/>
            <a:ext cx="2249733" cy="5625930"/>
          </a:xfrm>
          <a:prstGeom prst="wedgeRectCallout">
            <a:avLst>
              <a:gd name="adj1" fmla="val -35332"/>
              <a:gd name="adj2" fmla="val 61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socio de negocio, en la etapa de diseño debe apoyar al líder del proyecto y al usuario líder en la actividad fundamental de esta etapa que es desarrollar el diseño detallado y las especificaciones de requerimientos de desarrollo y estimar con más precisión el plazo y el presupuesto del proyecto, con el objetivo de asegurar que el proyecto es menor, es decir de un costo total inferior a las 2.300 UF, la otra variable importante a determinar es el plazo, ya que de ser mayor al esperado puede cambiar la fecha de </a:t>
            </a:r>
            <a:r>
              <a:rPr lang="es-CL" sz="1200" dirty="0" err="1">
                <a:solidFill>
                  <a:prstClr val="black"/>
                </a:solidFill>
                <a:latin typeface="Arial" charset="0"/>
              </a:rPr>
              <a:t>release</a:t>
            </a:r>
            <a:r>
              <a:rPr lang="es-CL" sz="1200" dirty="0">
                <a:solidFill>
                  <a:prstClr val="black"/>
                </a:solidFill>
                <a:latin typeface="Arial" charset="0"/>
              </a:rPr>
              <a:t>.</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socio de negocio debe participar en la reunión o reuniones del equipo multidisciplinario de expertos, conformado por un representante de cada una de las gerencias participantes en el proceso de desarrollo</a:t>
            </a:r>
          </a:p>
        </p:txBody>
      </p:sp>
      <p:sp>
        <p:nvSpPr>
          <p:cNvPr id="35" name="1 Llamada rectangular"/>
          <p:cNvSpPr/>
          <p:nvPr/>
        </p:nvSpPr>
        <p:spPr>
          <a:xfrm rot="5400000">
            <a:off x="5273687" y="-349418"/>
            <a:ext cx="1887364" cy="5625930"/>
          </a:xfrm>
          <a:prstGeom prst="wedgeRectCallout">
            <a:avLst>
              <a:gd name="adj1" fmla="val -17142"/>
              <a:gd name="adj2" fmla="val 5934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Al concluir la actividad de análisis y diseño detallado, si se cumplen las precondiciones establecidas para la aprobación presupuestaria del proyecto (Costo Total &lt;= 2.300UF), el departamento Gestión de Procesos Internos a solicitud del Líder del Proyecto, confeccionará la documentación asociada a SAP, Solicitud de Anexos / Contratos, Ficha de Criticidad y Formulario de Excepción, siempre que los documentos solicitados al Líder de Proyecto (</a:t>
            </a:r>
            <a:r>
              <a:rPr lang="es-CL" sz="1200" dirty="0" err="1">
                <a:solidFill>
                  <a:prstClr val="black"/>
                </a:solidFill>
                <a:latin typeface="Arial" charset="0"/>
              </a:rPr>
              <a:t>Check</a:t>
            </a:r>
            <a:r>
              <a:rPr lang="es-CL" sz="1200" dirty="0">
                <a:solidFill>
                  <a:prstClr val="black"/>
                </a:solidFill>
                <a:latin typeface="Arial" charset="0"/>
              </a:rPr>
              <a:t> </a:t>
            </a:r>
            <a:r>
              <a:rPr lang="es-CL" sz="1200" dirty="0" err="1">
                <a:solidFill>
                  <a:prstClr val="black"/>
                </a:solidFill>
                <a:latin typeface="Arial" charset="0"/>
              </a:rPr>
              <a:t>list</a:t>
            </a:r>
            <a:r>
              <a:rPr lang="es-CL" sz="1200" dirty="0">
                <a:solidFill>
                  <a:prstClr val="black"/>
                </a:solidFill>
                <a:latin typeface="Arial" charset="0"/>
              </a:rPr>
              <a:t> de autoevaluación, Formulario Único de Evaluación por Servicio y la Evidencia de Aprobación por parte del Gerente de Tecnología), hayan sido debidamente registrados por él, en la herramienta de administración de proyectos (PPM).</a:t>
            </a:r>
          </a:p>
        </p:txBody>
      </p:sp>
      <p:sp>
        <p:nvSpPr>
          <p:cNvPr id="39" name="1 Llamada rectangular"/>
          <p:cNvSpPr/>
          <p:nvPr/>
        </p:nvSpPr>
        <p:spPr>
          <a:xfrm rot="5400000">
            <a:off x="3567051" y="206344"/>
            <a:ext cx="5267517" cy="5625930"/>
          </a:xfrm>
          <a:prstGeom prst="wedgeRectCallout">
            <a:avLst>
              <a:gd name="adj1" fmla="val -5020"/>
              <a:gd name="adj2" fmla="val 5731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Durante la etapa de diseño el gerente de fábrica nombra al líder del proyecto, que tendrá la responsabilidad de hacer el análisis, diseño y especificaciones de desarrollo apoyándose por un equipo de trabajo de la fábrica más el usuario líder y el socio de negocio cuando sea requerido.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Para la ejecución de esta actividad, el líder de proyecto convoca a una o más  reuniones de trabajo a un equipo de expertos con la participación de representantes de la gerencia de negocios que es sponsor de la iniciativa, gerencia de fábrica más un equipo de trabajo multidisciplinario denominado “mesa de trabajo multidisciplinaria" el que estará conformado por un representante de cada área involucrada (Socio de Negocio, Ingeniería de Procesos, Arquitectura, </a:t>
            </a:r>
            <a:r>
              <a:rPr lang="es-CL" sz="1200" dirty="0" err="1">
                <a:solidFill>
                  <a:prstClr val="black"/>
                </a:solidFill>
                <a:latin typeface="Arial" charset="0"/>
              </a:rPr>
              <a:t>Testing</a:t>
            </a:r>
            <a:r>
              <a:rPr lang="es-CL" sz="1200" dirty="0">
                <a:solidFill>
                  <a:prstClr val="black"/>
                </a:solidFill>
                <a:latin typeface="Arial" charset="0"/>
              </a:rPr>
              <a:t>, Ambientes </a:t>
            </a:r>
            <a:r>
              <a:rPr lang="es-CL" sz="1200" dirty="0" err="1">
                <a:solidFill>
                  <a:prstClr val="black"/>
                </a:solidFill>
                <a:latin typeface="Arial" charset="0"/>
              </a:rPr>
              <a:t>Preproductivos</a:t>
            </a:r>
            <a:r>
              <a:rPr lang="es-CL" sz="1200" dirty="0">
                <a:solidFill>
                  <a:prstClr val="black"/>
                </a:solidFill>
                <a:latin typeface="Arial" charset="0"/>
              </a:rPr>
              <a:t>, Control de Versiones, Producción, Continuidad y Operaciones).</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En estas reuniones se recoge la opinión y los requerimientos de los expertos tanto desde el punto de vista funcional, como desde el punto de vista no funcional que corresponden a aquellos requerimientos que tienen relación con aspectos transversales y que deben ser considerados durante la ejecución del proyecto con el fin de que no impacten en la operación del banco.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Como resultado de esta reuniones más las que sean necesarias entre el líder del proyecto y su equipo de análisis y el usuario líder, el líder de proyecto debe confeccionar el o los documentos de diseño y especificaciones de desarrollo y en especial se debe ocupar de confirmar el costo y plazo asignado originalmente y que fue aprobado por el comité de priorización, ya que un valor total &gt;= 2.300 UF cambia la clasificación del proyecto y un plazo distinto puede cambiar la fecha de </a:t>
            </a:r>
            <a:r>
              <a:rPr lang="es-CL" sz="1200" dirty="0" err="1">
                <a:solidFill>
                  <a:prstClr val="black"/>
                </a:solidFill>
                <a:latin typeface="Arial" charset="0"/>
              </a:rPr>
              <a:t>release</a:t>
            </a:r>
            <a:r>
              <a:rPr lang="es-CL" sz="1200" dirty="0">
                <a:solidFill>
                  <a:prstClr val="black"/>
                </a:solidFill>
                <a:latin typeface="Arial" charset="0"/>
              </a:rPr>
              <a:t>.</a:t>
            </a:r>
          </a:p>
          <a:p>
            <a:pPr fontAlgn="base">
              <a:spcBef>
                <a:spcPct val="0"/>
              </a:spcBef>
              <a:spcAft>
                <a:spcPct val="0"/>
              </a:spcAft>
            </a:pPr>
            <a:endParaRPr lang="es-CL" sz="1200" dirty="0">
              <a:solidFill>
                <a:prstClr val="black"/>
              </a:solidFill>
              <a:latin typeface="Arial" charset="0"/>
            </a:endParaRPr>
          </a:p>
        </p:txBody>
      </p:sp>
      <p:sp>
        <p:nvSpPr>
          <p:cNvPr id="41" name="1 Llamada rectangular"/>
          <p:cNvSpPr/>
          <p:nvPr/>
        </p:nvSpPr>
        <p:spPr>
          <a:xfrm rot="5400000">
            <a:off x="5501990" y="955327"/>
            <a:ext cx="1352755" cy="5625930"/>
          </a:xfrm>
          <a:prstGeom prst="wedgeRectCallout">
            <a:avLst>
              <a:gd name="adj1" fmla="val -1435"/>
              <a:gd name="adj2" fmla="val 5667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arquitecto nombrado por la Gerencia de Arquitectura para apoyar los Desarrollos menores debe participar como miembro de la Mesa de Trabajo Multidisciplinaria y en ella debe plantear desde un inicio los requisitos o restricciones que deben ser respetadas para cumplir con los estándares de diseño, seguridad, modelamiento de datos, integración y codificación.</a:t>
            </a:r>
          </a:p>
          <a:p>
            <a:pPr fontAlgn="base">
              <a:spcBef>
                <a:spcPct val="0"/>
              </a:spcBef>
              <a:spcAft>
                <a:spcPct val="0"/>
              </a:spcAft>
            </a:pPr>
            <a:endParaRPr lang="es-CL" sz="1200" dirty="0">
              <a:solidFill>
                <a:prstClr val="black"/>
              </a:solidFill>
              <a:latin typeface="Arial" charset="0"/>
            </a:endParaRPr>
          </a:p>
        </p:txBody>
      </p:sp>
      <p:sp>
        <p:nvSpPr>
          <p:cNvPr id="43" name="1 Llamada rectangular"/>
          <p:cNvSpPr/>
          <p:nvPr/>
        </p:nvSpPr>
        <p:spPr>
          <a:xfrm rot="5400000">
            <a:off x="5023291" y="1593390"/>
            <a:ext cx="2334713" cy="5625930"/>
          </a:xfrm>
          <a:prstGeom prst="wedgeRectCallout">
            <a:avLst>
              <a:gd name="adj1" fmla="val -11297"/>
              <a:gd name="adj2" fmla="val 6129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Los Proyectos de  Desarrollos Menores siempre contaran con un Ingeniero de Procesos perteneciente al área de Ingeniería de Procesos, cuya función es apoyar al equipo con la visión del mejoramiento que se desea aportar al proceso de negocio beneficiado con el producto o el cambio resultante del proyecto de desarrollo. </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ese sentido su aporte en la etapa de diseño es importante para asegurar que el producto que se este diseñando permita cumplir los objetivos de negocio del proyecto y debe advertir cuando eso no esté ocurriendo.</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Ingeniero de Procesos es un miembro de la mesa de trabajo multidisciplinaria.</a:t>
            </a:r>
          </a:p>
        </p:txBody>
      </p:sp>
      <p:sp>
        <p:nvSpPr>
          <p:cNvPr id="50" name="1 Llamada rectangular"/>
          <p:cNvSpPr/>
          <p:nvPr/>
        </p:nvSpPr>
        <p:spPr>
          <a:xfrm rot="5400000">
            <a:off x="3607499" y="168568"/>
            <a:ext cx="5377073" cy="5783264"/>
          </a:xfrm>
          <a:prstGeom prst="wedgeRectCallout">
            <a:avLst>
              <a:gd name="adj1" fmla="val 26105"/>
              <a:gd name="adj2" fmla="val 586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Los proyectos de desarrollos menores siempre contaran con un Gestor de Calidad perteneciente a la Unidad de </a:t>
            </a:r>
            <a:r>
              <a:rPr lang="es-CL" sz="1200" dirty="0" err="1">
                <a:solidFill>
                  <a:prstClr val="black"/>
                </a:solidFill>
                <a:latin typeface="Arial" charset="0"/>
              </a:rPr>
              <a:t>Testing</a:t>
            </a:r>
            <a:r>
              <a:rPr lang="es-CL" sz="1200" dirty="0">
                <a:solidFill>
                  <a:prstClr val="black"/>
                </a:solidFill>
                <a:latin typeface="Arial" charset="0"/>
              </a:rPr>
              <a:t> de la DIVOT, cuya función es apoyar al equipo con el aseguramiento de la calidad del producto. </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El Gestor de Calidad debe formar parte de la mesa de trabajo multidisciplinaria y en esa calidad debe ser un garante de que el proyecto se mantenga alineado con los estándares de calidad del Banco.</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Durante la etapa de Inicio se deben establecer los requisitos de calidad del producto de software, estableciendo de acuerdo a la naturaleza del producto, la necesidad de Pruebas Unitarias, Inspección de Código, Pruebas de Stress, Pruebas de Sistemas, Pruebas de Integración, Pruebas de QA y  Pruebas de Aceptación de Usuario Final.</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El gestor de Calidad determina además el ambiente de QA en el que se ejecutarán las pruebas y quienes las ejecutarán y si éstas serán ejecutadas por los mismos usuarios o bien se habilitará el producto resultante en un ambiente de QA para luego efectuar un proceso de certificación previo a su paso a producción, para lo cual deberán estar corregidos todos los defectos encontrados en las pruebas.</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Estas decisiones respecto de la calidad, pueden afectar el costo total del proyecto y desde luego el alcance y profundidad de las pruebas pueden afectar el plazo total del proyecto los tiempos de liberación del producto (fecha de </a:t>
            </a:r>
            <a:r>
              <a:rPr lang="es-CL" sz="1200" dirty="0" err="1">
                <a:solidFill>
                  <a:prstClr val="black"/>
                </a:solidFill>
                <a:latin typeface="Arial" charset="0"/>
              </a:rPr>
              <a:t>release</a:t>
            </a:r>
            <a:r>
              <a:rPr lang="es-CL" sz="1200" dirty="0">
                <a:solidFill>
                  <a:prstClr val="black"/>
                </a:solidFill>
                <a:latin typeface="Arial" charset="0"/>
              </a:rPr>
              <a:t>).</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Independientemente de la decisión que se tome al respecto, la Gerencia de Calidad es garante del aseguramiento de la calidad del producto resultante de cualquier proyecto, por ello su participación en el proyecto es necesaria al menos a través de la participación del Gestor de Calidad.</a:t>
            </a:r>
          </a:p>
        </p:txBody>
      </p:sp>
      <p:sp>
        <p:nvSpPr>
          <p:cNvPr id="51" name="1 Llamada rectangular"/>
          <p:cNvSpPr/>
          <p:nvPr/>
        </p:nvSpPr>
        <p:spPr>
          <a:xfrm rot="5400000">
            <a:off x="4208657" y="829160"/>
            <a:ext cx="4096751" cy="5783264"/>
          </a:xfrm>
          <a:prstGeom prst="wedgeRectCallout">
            <a:avLst>
              <a:gd name="adj1" fmla="val 30811"/>
              <a:gd name="adj2" fmla="val 582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Los equipos de desarrollos menores siempre contaran con un Gestor de Producción perteneciente a la Gerencia de Producción, cuya función es apoyar al equipo con el aseguramiento de la fluidez de los pasos a producción, apoyando proactivamente a la célula para que prepare los documentos requeridos con todos los contenidos requeridos y de esa forma agilizar la autorización del RFC. </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Por otra parte el Gestor de Producción también debe apoyar en la labor de coordinación para que el área encargada del ambiente pre productivo provea a la equipo de desarrollo del ambiente de </a:t>
            </a:r>
            <a:r>
              <a:rPr lang="es-CL" sz="1200" dirty="0" err="1">
                <a:solidFill>
                  <a:prstClr val="black"/>
                </a:solidFill>
                <a:latin typeface="Arial" charset="0"/>
              </a:rPr>
              <a:t>system</a:t>
            </a:r>
            <a:r>
              <a:rPr lang="es-CL" sz="1200" dirty="0">
                <a:solidFill>
                  <a:prstClr val="black"/>
                </a:solidFill>
                <a:latin typeface="Arial" charset="0"/>
              </a:rPr>
              <a:t> test (cuando sea necesario) y control de calidad requerido para la ejecución del proyecto al igual que los datos necesarios para las pruebas, cuando sea requerido.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La tercera función del gestor de producción y no menos importante que las anteriores es la de coordinar la actividad de software </a:t>
            </a:r>
            <a:r>
              <a:rPr lang="es-CL" sz="1200" dirty="0" err="1">
                <a:solidFill>
                  <a:prstClr val="black"/>
                </a:solidFill>
                <a:latin typeface="Arial" charset="0"/>
              </a:rPr>
              <a:t>configuration</a:t>
            </a:r>
            <a:r>
              <a:rPr lang="es-CL" sz="1200" dirty="0">
                <a:solidFill>
                  <a:prstClr val="black"/>
                </a:solidFill>
                <a:latin typeface="Arial" charset="0"/>
              </a:rPr>
              <a:t> </a:t>
            </a:r>
            <a:r>
              <a:rPr lang="es-CL" sz="1200" dirty="0" err="1">
                <a:solidFill>
                  <a:prstClr val="black"/>
                </a:solidFill>
                <a:latin typeface="Arial" charset="0"/>
              </a:rPr>
              <a:t>management</a:t>
            </a:r>
            <a:r>
              <a:rPr lang="es-CL" sz="1200" dirty="0">
                <a:solidFill>
                  <a:prstClr val="black"/>
                </a:solidFill>
                <a:latin typeface="Arial" charset="0"/>
              </a:rPr>
              <a:t> (control de versiones).</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De ser necesario la Gerencia de Producción puede estar representado por más de un miembro en la mesa de trabajo multidisciplinaria que participa en la etapa de diseño y posteriormente en la etapa de planeamiento.</a:t>
            </a:r>
          </a:p>
        </p:txBody>
      </p:sp>
      <p:sp>
        <p:nvSpPr>
          <p:cNvPr id="52" name="1 Llamada rectangular"/>
          <p:cNvSpPr/>
          <p:nvPr/>
        </p:nvSpPr>
        <p:spPr>
          <a:xfrm rot="5400000">
            <a:off x="5214302" y="1814372"/>
            <a:ext cx="2085463" cy="5783264"/>
          </a:xfrm>
          <a:prstGeom prst="wedgeRectCallout">
            <a:avLst>
              <a:gd name="adj1" fmla="val 36272"/>
              <a:gd name="adj2" fmla="val 555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Los proyectos de desarrollos menores, siempre contaran con un Líder de la Fábrica de Continuidad perteneciente a la Gerencia de Continuidad, cuya función es apoyar al equipo de desarrollo con el aseguramiento de la fluidez de la toma de control del producto, apoyando proactivamente al equipo para que prepare los documentos requeridos con todos los contenidos requeridos y de esa forma asegurar la toma de control del producto en un breve plazo no superior a dos semanas.</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El Líder de la Fábrica de Continuidad nombrado por el Gerente de la Fábrica de Continuidad debe ser parte integrante de la mesa de trabajo multidisciplinaria que participa en el diseño de la solución y en la etapa de planificación.</a:t>
            </a:r>
          </a:p>
        </p:txBody>
      </p:sp>
      <p:sp>
        <p:nvSpPr>
          <p:cNvPr id="34" name="1 Llamada rectangular"/>
          <p:cNvSpPr/>
          <p:nvPr/>
        </p:nvSpPr>
        <p:spPr>
          <a:xfrm rot="5400000">
            <a:off x="5100443" y="-425047"/>
            <a:ext cx="2233851" cy="5625930"/>
          </a:xfrm>
          <a:prstGeom prst="wedgeRectCallout">
            <a:avLst>
              <a:gd name="adj1" fmla="val -30964"/>
              <a:gd name="adj2" fmla="val 5892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Al concluir la etapa de diseño, el comité de priorización podría tener una nueva participación en la evaluación de la iniciativa, sólo en aquellos casos que el análisis y diseño detallado, arroje como resultado un mayor valor al presupuestado, en cuyo caso la iniciativa cambia de escala y deberá ser sometida a consideración del comité SAP o bien el plazo es distinto al inicial, en cuyo caso también puede variar la fecha de </a:t>
            </a:r>
            <a:r>
              <a:rPr lang="es-CL" sz="1200" dirty="0" err="1">
                <a:solidFill>
                  <a:prstClr val="black"/>
                </a:solidFill>
                <a:latin typeface="Arial" charset="0"/>
              </a:rPr>
              <a:t>release</a:t>
            </a:r>
            <a:r>
              <a:rPr lang="es-CL" sz="1200" dirty="0">
                <a:solidFill>
                  <a:prstClr val="black"/>
                </a:solidFill>
                <a:latin typeface="Arial" charset="0"/>
              </a:rPr>
              <a:t>.</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caso de que sólo haya una variación del plazo, no es necesaria una nueva reunión del comité sólo una comunicación al </a:t>
            </a:r>
            <a:r>
              <a:rPr lang="es-CL" sz="1200" dirty="0" err="1">
                <a:solidFill>
                  <a:prstClr val="black"/>
                </a:solidFill>
                <a:latin typeface="Arial" charset="0"/>
              </a:rPr>
              <a:t>release</a:t>
            </a:r>
            <a:r>
              <a:rPr lang="es-CL" sz="1200" dirty="0">
                <a:solidFill>
                  <a:prstClr val="black"/>
                </a:solidFill>
                <a:latin typeface="Arial" charset="0"/>
              </a:rPr>
              <a:t> manager quien asignará la nueva fecha de </a:t>
            </a:r>
            <a:r>
              <a:rPr lang="es-CL" sz="1200" dirty="0" err="1">
                <a:solidFill>
                  <a:prstClr val="black"/>
                </a:solidFill>
                <a:latin typeface="Arial" charset="0"/>
              </a:rPr>
              <a:t>release</a:t>
            </a:r>
            <a:r>
              <a:rPr lang="es-CL" sz="1200" dirty="0">
                <a:solidFill>
                  <a:prstClr val="black"/>
                </a:solidFill>
                <a:latin typeface="Arial" charset="0"/>
              </a:rPr>
              <a:t> y la informará al comité.</a:t>
            </a:r>
          </a:p>
          <a:p>
            <a:pPr algn="just"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p:txBody>
      </p:sp>
    </p:spTree>
    <p:extLst>
      <p:ext uri="{BB962C8B-B14F-4D97-AF65-F5344CB8AC3E}">
        <p14:creationId xmlns:p14="http://schemas.microsoft.com/office/powerpoint/2010/main" val="232760564"/>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1" restart="whenNotActive" fill="hold" evtFilter="cancelBubble" nodeType="interactiveSeq">
                <p:stCondLst>
                  <p:cond evt="onClick" delay="0">
                    <p:tgtEl>
                      <p:spTgt spid="23"/>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9" restart="whenNotActive" fill="hold" evtFilter="cancelBubble" nodeType="interactiveSeq">
                <p:stCondLst>
                  <p:cond evt="onClick" delay="0">
                    <p:tgtEl>
                      <p:spTgt spid="27"/>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51"/>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38" restart="whenNotActive" fill="hold" evtFilter="cancelBubble" nodeType="interactiveSeq">
                <p:stCondLst>
                  <p:cond evt="onClick" delay="0">
                    <p:tgtEl>
                      <p:spTgt spid="28"/>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47" restart="whenNotActive" fill="hold" evtFilter="cancelBubble" nodeType="interactiveSeq">
                <p:stCondLst>
                  <p:cond evt="onClick" delay="0">
                    <p:tgtEl>
                      <p:spTgt spid="48"/>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48"/>
                  </p:tgtEl>
                </p:cond>
              </p:nextCondLst>
            </p:seq>
            <p:seq concurrent="1" nextAc="seek">
              <p:cTn id="56" restart="whenNotActive" fill="hold" evtFilter="cancelBubble" nodeType="interactiveSeq">
                <p:stCondLst>
                  <p:cond evt="onClick" delay="0">
                    <p:tgtEl>
                      <p:spTgt spid="24"/>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65" restart="whenNotActive" fill="hold" evtFilter="cancelBubble" nodeType="interactiveSeq">
                <p:stCondLst>
                  <p:cond evt="onClick" delay="0">
                    <p:tgtEl>
                      <p:spTgt spid="25"/>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74" restart="whenNotActive" fill="hold" evtFilter="cancelBubble" nodeType="interactiveSeq">
                <p:stCondLst>
                  <p:cond evt="onClick" delay="0">
                    <p:tgtEl>
                      <p:spTgt spid="49"/>
                    </p:tgtEl>
                  </p:cond>
                </p:stCondLst>
                <p:endSync evt="end" delay="0">
                  <p:rtn val="all"/>
                </p:endSync>
                <p:childTnLst>
                  <p:par>
                    <p:cTn id="75" fill="hold">
                      <p:stCondLst>
                        <p:cond delay="0"/>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83" restart="whenNotActive" fill="hold" evtFilter="cancelBubble" nodeType="interactiveSeq">
                <p:stCondLst>
                  <p:cond evt="onClick" delay="0">
                    <p:tgtEl>
                      <p:spTgt spid="29"/>
                    </p:tgtEl>
                  </p:cond>
                </p:stCondLst>
                <p:endSync evt="end" delay="0">
                  <p:rtn val="all"/>
                </p:endSync>
                <p:childTnLst>
                  <p:par>
                    <p:cTn id="84" fill="hold">
                      <p:stCondLst>
                        <p:cond delay="0"/>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32" grpId="0" animBg="1"/>
      <p:bldP spid="32" grpId="1" animBg="1"/>
      <p:bldP spid="38" grpId="0" animBg="1"/>
      <p:bldP spid="38" grpId="1" animBg="1"/>
      <p:bldP spid="35" grpId="0" animBg="1"/>
      <p:bldP spid="35" grpId="1" animBg="1"/>
      <p:bldP spid="39" grpId="0" animBg="1"/>
      <p:bldP spid="39" grpId="1" animBg="1"/>
      <p:bldP spid="41" grpId="0" animBg="1"/>
      <p:bldP spid="41" grpId="1" animBg="1"/>
      <p:bldP spid="43" grpId="0" animBg="1"/>
      <p:bldP spid="43" grpId="1" animBg="1"/>
      <p:bldP spid="50" grpId="0" animBg="1"/>
      <p:bldP spid="50" grpId="1" animBg="1"/>
      <p:bldP spid="51" grpId="0" animBg="1"/>
      <p:bldP spid="51" grpId="1" animBg="1"/>
      <p:bldP spid="52" grpId="0" animBg="1"/>
      <p:bldP spid="52"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6296" y="471466"/>
            <a:ext cx="5977704" cy="484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0"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1"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Socio de Negocio</a:t>
            </a:r>
            <a:endParaRPr lang="en-US" sz="1500" b="1" dirty="0">
              <a:solidFill>
                <a:prstClr val="black"/>
              </a:solidFill>
            </a:endParaRPr>
          </a:p>
        </p:txBody>
      </p:sp>
      <p:sp>
        <p:nvSpPr>
          <p:cNvPr id="22"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23"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PMO</a:t>
            </a:r>
            <a:endParaRPr lang="en-US" sz="1500" b="1" dirty="0">
              <a:solidFill>
                <a:srgbClr val="EEECE1">
                  <a:lumMod val="50000"/>
                </a:srgbClr>
              </a:solidFill>
            </a:endParaRPr>
          </a:p>
        </p:txBody>
      </p:sp>
      <p:sp>
        <p:nvSpPr>
          <p:cNvPr id="24"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25"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26"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27"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28"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29" name="28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30" name="29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46" name="45 Pentágono"/>
          <p:cNvSpPr/>
          <p:nvPr/>
        </p:nvSpPr>
        <p:spPr>
          <a:xfrm>
            <a:off x="420867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3</a:t>
            </a:r>
          </a:p>
          <a:p>
            <a:pPr algn="ctr" fontAlgn="base">
              <a:spcBef>
                <a:spcPct val="0"/>
              </a:spcBef>
              <a:spcAft>
                <a:spcPct val="0"/>
              </a:spcAft>
            </a:pPr>
            <a:r>
              <a:rPr lang="es-CL" sz="1450" b="1" dirty="0">
                <a:solidFill>
                  <a:prstClr val="black"/>
                </a:solidFill>
              </a:rPr>
              <a:t>Planificación</a:t>
            </a:r>
          </a:p>
        </p:txBody>
      </p:sp>
      <p:sp>
        <p:nvSpPr>
          <p:cNvPr id="47" name="46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48" name="47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9"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50"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sp>
        <p:nvSpPr>
          <p:cNvPr id="42"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pic>
        <p:nvPicPr>
          <p:cNvPr id="41" name="Imagen 40">
            <a:hlinkClick r:id="" action="ppaction://noaction"/>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993286" y="-100204"/>
            <a:ext cx="506800" cy="571670"/>
          </a:xfrm>
          <a:prstGeom prst="rect">
            <a:avLst/>
          </a:prstGeom>
        </p:spPr>
      </p:pic>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956730" y="-75524"/>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31" name="1 Llamada rectangular"/>
          <p:cNvSpPr/>
          <p:nvPr/>
        </p:nvSpPr>
        <p:spPr>
          <a:xfrm rot="5400000">
            <a:off x="5619701" y="-1620166"/>
            <a:ext cx="1422668" cy="5625930"/>
          </a:xfrm>
          <a:prstGeom prst="wedgeRectCallout">
            <a:avLst>
              <a:gd name="adj1" fmla="val -32722"/>
              <a:gd name="adj2" fmla="val 6018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En la etapa de planificación el usuario líder debe participar como miembro de la mesa de trabajo que apoyará al líder del proyecto en la elaboración del plan de proyecto.</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Debe apoyar estableciendo principalmente las prioridades de las funcionalidades requeridas.  </a:t>
            </a:r>
          </a:p>
        </p:txBody>
      </p:sp>
      <p:sp>
        <p:nvSpPr>
          <p:cNvPr id="32" name="1 Llamada rectangular"/>
          <p:cNvSpPr/>
          <p:nvPr/>
        </p:nvSpPr>
        <p:spPr>
          <a:xfrm rot="5400000">
            <a:off x="5694760" y="-1545107"/>
            <a:ext cx="1272550" cy="5625930"/>
          </a:xfrm>
          <a:prstGeom prst="wedgeRectCallout">
            <a:avLst>
              <a:gd name="adj1" fmla="val -1097"/>
              <a:gd name="adj2" fmla="val 593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Debe participar en la etapa de planificación como miembro de la mesa de trabajo multidisciplinaria apoyando al usuario en la presentación de los requerimientos de negocio del proyecto cuando sea necesario y ayudando a establecer las fechas de las actividades más críticas con el fin de cumplir con las fecha de </a:t>
            </a:r>
            <a:r>
              <a:rPr lang="es-CL" sz="1200" dirty="0" err="1">
                <a:solidFill>
                  <a:prstClr val="black"/>
                </a:solidFill>
                <a:latin typeface="Arial" charset="0"/>
              </a:rPr>
              <a:t>release</a:t>
            </a:r>
            <a:r>
              <a:rPr lang="es-CL" sz="1200" dirty="0">
                <a:solidFill>
                  <a:prstClr val="black"/>
                </a:solidFill>
                <a:latin typeface="Arial" charset="0"/>
              </a:rPr>
              <a:t> acordada en el comité de priorización.</a:t>
            </a:r>
          </a:p>
          <a:p>
            <a:pPr algn="just" fontAlgn="base">
              <a:spcBef>
                <a:spcPct val="0"/>
              </a:spcBef>
              <a:spcAft>
                <a:spcPct val="0"/>
              </a:spcAft>
            </a:pPr>
            <a:endParaRPr lang="es-CL" sz="1200" dirty="0">
              <a:solidFill>
                <a:prstClr val="black"/>
              </a:solidFill>
              <a:latin typeface="Arial" charset="0"/>
            </a:endParaRPr>
          </a:p>
        </p:txBody>
      </p:sp>
      <p:sp>
        <p:nvSpPr>
          <p:cNvPr id="33" name="1 Llamada rectangular"/>
          <p:cNvSpPr/>
          <p:nvPr/>
        </p:nvSpPr>
        <p:spPr>
          <a:xfrm rot="5400000">
            <a:off x="4500616" y="407552"/>
            <a:ext cx="3660838" cy="5625930"/>
          </a:xfrm>
          <a:prstGeom prst="wedgeRectCallout">
            <a:avLst>
              <a:gd name="adj1" fmla="val -12295"/>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Líder de Fábrica o Líder del Proyecto con el apoyo del Gerente de la Fábrica de Desarrollo y en base a la adjudicación de proveedores informada por la PMO, constituye el equipo de trabajo y lo inscribe en el PPM con el fin de que los profesionales asignados registren sus horas trabajadas en 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convoca nuevamente a la Mesa de Trabajo Multidisciplinaria para realizar el planeamiento inicial del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actúa como moderador de la o las reuniones de planeamiento, levantando las actas de reunión y estableciendo el Plan de Requerimientos que gobernará el desarrollo del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genera un documento escrito con el Plan de Requerimientos y lo sube a PPM, como evidencia del resultado de la etapa de planificación, así como la Carta Gantt del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da acceso o solicita acceso  a PPM para todos los miembros del equipo de desarrollo para que comiencen a leer los documentos que sustentan los requerimientos de desarrollo del sistema.</a:t>
            </a:r>
          </a:p>
        </p:txBody>
      </p:sp>
      <p:sp>
        <p:nvSpPr>
          <p:cNvPr id="34" name="1 Llamada rectangular"/>
          <p:cNvSpPr/>
          <p:nvPr/>
        </p:nvSpPr>
        <p:spPr>
          <a:xfrm rot="5400000">
            <a:off x="5612097" y="501842"/>
            <a:ext cx="1259567" cy="5625930"/>
          </a:xfrm>
          <a:prstGeom prst="wedgeRectCallout">
            <a:avLst>
              <a:gd name="adj1" fmla="val -12295"/>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equipo de desarrollo debe participar en la etapa de planificación estudiando los documentos que sustentan la necesidad de desarrollo y en especial deben comprender a cabalidad el Plan de Requerimientos y prepararse para plantear sus dudas y reparos en el </a:t>
            </a:r>
            <a:r>
              <a:rPr lang="es-CL" sz="1200" dirty="0" err="1">
                <a:solidFill>
                  <a:prstClr val="black"/>
                </a:solidFill>
                <a:latin typeface="Arial" charset="0"/>
              </a:rPr>
              <a:t>kick</a:t>
            </a:r>
            <a:r>
              <a:rPr lang="es-CL" sz="1200" dirty="0">
                <a:solidFill>
                  <a:prstClr val="black"/>
                </a:solidFill>
                <a:latin typeface="Arial" charset="0"/>
              </a:rPr>
              <a:t> off del proyecto.</a:t>
            </a:r>
          </a:p>
          <a:p>
            <a:pPr fontAlgn="base">
              <a:spcBef>
                <a:spcPct val="0"/>
              </a:spcBef>
              <a:spcAft>
                <a:spcPct val="0"/>
              </a:spcAft>
            </a:pPr>
            <a:endParaRPr lang="es-CL" sz="1200" dirty="0">
              <a:solidFill>
                <a:prstClr val="black"/>
              </a:solidFill>
              <a:latin typeface="Arial" charset="0"/>
            </a:endParaRPr>
          </a:p>
        </p:txBody>
      </p:sp>
      <p:sp>
        <p:nvSpPr>
          <p:cNvPr id="35" name="1 Llamada rectangular"/>
          <p:cNvSpPr/>
          <p:nvPr/>
        </p:nvSpPr>
        <p:spPr>
          <a:xfrm rot="5400000">
            <a:off x="5612096" y="915709"/>
            <a:ext cx="1259567" cy="5625930"/>
          </a:xfrm>
          <a:prstGeom prst="wedgeRectCallout">
            <a:avLst>
              <a:gd name="adj1" fmla="val -12295"/>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El arquitecto nombrado por la Gerencia de Arquitectura para apoyar los Desarrollo Menores debe participar como miembro de la Mesa de Trabajo Multidisciplinaria y en ella debe plantear desde un inicio los requisitos o restricciones que deben ser respetadas para cumplir con los estándares de diseño, seguridad, modelamiento de datos, integración y codificación.</a:t>
            </a:r>
          </a:p>
          <a:p>
            <a:pPr fontAlgn="base">
              <a:spcBef>
                <a:spcPct val="0"/>
              </a:spcBef>
              <a:spcAft>
                <a:spcPct val="0"/>
              </a:spcAft>
            </a:pPr>
            <a:endParaRPr lang="es-CL" sz="1200" dirty="0">
              <a:solidFill>
                <a:prstClr val="black"/>
              </a:solidFill>
              <a:latin typeface="Arial" charset="0"/>
            </a:endParaRPr>
          </a:p>
        </p:txBody>
      </p:sp>
      <p:sp>
        <p:nvSpPr>
          <p:cNvPr id="36" name="1 Llamada rectangular"/>
          <p:cNvSpPr/>
          <p:nvPr/>
        </p:nvSpPr>
        <p:spPr>
          <a:xfrm rot="5400000">
            <a:off x="4865904" y="967859"/>
            <a:ext cx="2751953" cy="5625930"/>
          </a:xfrm>
          <a:prstGeom prst="wedgeRectCallout">
            <a:avLst>
              <a:gd name="adj1" fmla="val 7121"/>
              <a:gd name="adj2" fmla="val 5692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Los equipos de desarrollos menores siempre contaran con un Ingeniero de Procesos perteneciente al área de Ingeniería de Procesos, cuya función es apoyar a la célula con la visión del mejoramiento que se desea aportar al proceso de negocio beneficiado con el producto o el cambio resultante del proyecto de desarrollo.</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ese sentido su aporte es importante para asegurar que el producto que vaya resultando a través de los sucesivos incrementos permita cumplir los objetivos de negocio del proyecto y debe advertir cuando eso no esté ocurriendo.</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El Ingeniero de Proceso debe formar parte de la mesa de trabajo multidisciplinaria y en esa calidad debe ser un garante de que el proyecto se justifique y el producto resultante efectivamente agregue un valor al proceso de negocio.</a:t>
            </a:r>
          </a:p>
          <a:p>
            <a:pPr fontAlgn="base">
              <a:spcBef>
                <a:spcPct val="0"/>
              </a:spcBef>
              <a:spcAft>
                <a:spcPct val="0"/>
              </a:spcAft>
            </a:pPr>
            <a:endParaRPr lang="es-CL" sz="1200" dirty="0">
              <a:solidFill>
                <a:prstClr val="black"/>
              </a:solidFill>
              <a:latin typeface="Arial" charset="0"/>
            </a:endParaRPr>
          </a:p>
        </p:txBody>
      </p:sp>
      <p:sp>
        <p:nvSpPr>
          <p:cNvPr id="37" name="1 Llamada rectangular"/>
          <p:cNvSpPr/>
          <p:nvPr/>
        </p:nvSpPr>
        <p:spPr>
          <a:xfrm rot="5400000">
            <a:off x="3516482" y="487175"/>
            <a:ext cx="5450798" cy="5625930"/>
          </a:xfrm>
          <a:prstGeom prst="wedgeRectCallout">
            <a:avLst>
              <a:gd name="adj1" fmla="val 24882"/>
              <a:gd name="adj2" fmla="val 58392"/>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Los equipos de desarrollo de proyectos menores siempre contaran con un Gestor de Calidad perteneciente a la Unidad de </a:t>
            </a:r>
            <a:r>
              <a:rPr lang="es-CL" sz="1200" dirty="0" err="1">
                <a:solidFill>
                  <a:prstClr val="black"/>
                </a:solidFill>
                <a:latin typeface="Arial" charset="0"/>
              </a:rPr>
              <a:t>Testing</a:t>
            </a:r>
            <a:r>
              <a:rPr lang="es-CL" sz="1200" dirty="0">
                <a:solidFill>
                  <a:prstClr val="black"/>
                </a:solidFill>
                <a:latin typeface="Arial" charset="0"/>
              </a:rPr>
              <a:t> de la DIVOT, cuya función es apoyar al equipo con el aseguramiento de la calidad del producto. </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El Gestor de Calidad debe formar parte de la mesa de trabajo multidisciplinaria y en esa calidad debe ser un garante de que el proyecto se mantenga alineado con los estándares de calidad del Banco.</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Durante la etapa de Planificación se deben establecer los requisitos de calidad del producto de software, estableciendo de acuerdo a la naturaleza del producto, la necesidad de Pruebas Unitarias, Inspección de Código, Pruebas de Stress, Pruebas de Sistemas, Pruebas de Integración, Pruebas de Aceptación de Usuario Final.</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Determinando además el ambiente de QA en el que se ejecutarán las pruebas y quienes las ejecutarán y si éstas serán ejecutadas por los mismos usuarios o </a:t>
            </a:r>
            <a:r>
              <a:rPr lang="es-CL" sz="1200" dirty="0" err="1">
                <a:solidFill>
                  <a:prstClr val="black"/>
                </a:solidFill>
                <a:latin typeface="Arial" charset="0"/>
              </a:rPr>
              <a:t>miembos</a:t>
            </a:r>
            <a:r>
              <a:rPr lang="es-CL" sz="1200" dirty="0">
                <a:solidFill>
                  <a:prstClr val="black"/>
                </a:solidFill>
                <a:latin typeface="Arial" charset="0"/>
              </a:rPr>
              <a:t> de la unidad de </a:t>
            </a:r>
            <a:r>
              <a:rPr lang="es-CL" sz="1200" dirty="0" err="1">
                <a:solidFill>
                  <a:prstClr val="black"/>
                </a:solidFill>
                <a:latin typeface="Arial" charset="0"/>
              </a:rPr>
              <a:t>testing</a:t>
            </a:r>
            <a:r>
              <a:rPr lang="es-CL" sz="1200" dirty="0">
                <a:solidFill>
                  <a:prstClr val="black"/>
                </a:solidFill>
                <a:latin typeface="Arial" charset="0"/>
              </a:rPr>
              <a:t> </a:t>
            </a:r>
            <a:r>
              <a:rPr lang="es-CL" sz="1200" dirty="0" err="1">
                <a:solidFill>
                  <a:prstClr val="black"/>
                </a:solidFill>
                <a:latin typeface="Arial" charset="0"/>
              </a:rPr>
              <a:t>espercializada</a:t>
            </a:r>
            <a:r>
              <a:rPr lang="es-CL" sz="1200" dirty="0">
                <a:solidFill>
                  <a:prstClr val="black"/>
                </a:solidFill>
                <a:latin typeface="Arial" charset="0"/>
              </a:rPr>
              <a:t> o bien se habilitará el producto resultante en un ambiente de QA para luego efectuar un proceso de certificación previo a su paso a producción, para lo cual deberán estar corregidos todos los defectos encontrados en las pruebas.</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Como parte de las actividades de planeamiento, se deben establecer en conjunto con el gestor de </a:t>
            </a:r>
            <a:r>
              <a:rPr lang="es-CL" sz="1200" dirty="0" err="1">
                <a:solidFill>
                  <a:prstClr val="black"/>
                </a:solidFill>
                <a:latin typeface="Arial" charset="0"/>
              </a:rPr>
              <a:t>testing</a:t>
            </a:r>
            <a:r>
              <a:rPr lang="es-CL" sz="1200" dirty="0">
                <a:solidFill>
                  <a:prstClr val="black"/>
                </a:solidFill>
                <a:latin typeface="Arial" charset="0"/>
              </a:rPr>
              <a:t> las fechas de las pruebas en los distintos ambientes de desarrollo y las fechas para la preparación de los casos de prueba.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Dentro de la elaboración del plan del proyecto se toman los acuerdos necesarios para el control de la calidad del producto, determinando cuales serán las pruebas que afectarán al producto y cuando y quienes ejecutarán dichas pruebas.</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endParaRPr lang="es-CL" sz="1200" dirty="0">
              <a:solidFill>
                <a:prstClr val="black"/>
              </a:solidFill>
              <a:latin typeface="Arial" charset="0"/>
            </a:endParaRPr>
          </a:p>
        </p:txBody>
      </p:sp>
      <p:sp>
        <p:nvSpPr>
          <p:cNvPr id="38" name="1 Llamada rectangular"/>
          <p:cNvSpPr/>
          <p:nvPr/>
        </p:nvSpPr>
        <p:spPr>
          <a:xfrm rot="5400000">
            <a:off x="4006585" y="501842"/>
            <a:ext cx="4470591" cy="5625930"/>
          </a:xfrm>
          <a:prstGeom prst="wedgeRectCallout">
            <a:avLst>
              <a:gd name="adj1" fmla="val 38344"/>
              <a:gd name="adj2" fmla="val 5795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Los equipos de desarrollos menores siempre contaran con un Gestor de Producción perteneciente a la Gerencia de Producción, cuya función es apoyar a la célula con el aseguramiento de la fluidez de los pasos a producción, apoyando proactivamente a la célula para que prepare los documentos requeridos con todos los contenidos requeridos y de esa forma agilizar la autorización del RFC. </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Por otra parte el Gestor de Producción también debe apoyar en la labor de coordinación para que el área encargada del ambiente pre productivo provea a la célula de desarrollo del ambiente de desarrollo y control de calidad requerido para la ejecución del proyecto al igual que los datos necesarios para las pruebas, cuando sea requerido.</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El Gestor de Producción debe ser parte integrante de la mesa de trabajo multidisciplinaria que participa en la evaluación del proyecto y en la etapa de planificación.</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Gestor de producción en la etapa de planeamiento debe comprometer la fecha de habilitación de los ambientes y de los datos requeridos para la ejecución del proyecto.</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la etapa de planeamiento se deciden también las tareas y las fechas de compromiso para las actividades de control de versiones y liberación de las componentes del desarrollo en los distintos ambientes pre productivos hasta su paso a producción.</a:t>
            </a:r>
          </a:p>
        </p:txBody>
      </p:sp>
      <p:sp>
        <p:nvSpPr>
          <p:cNvPr id="39" name="1 Llamada rectangular"/>
          <p:cNvSpPr/>
          <p:nvPr/>
        </p:nvSpPr>
        <p:spPr>
          <a:xfrm rot="5400000">
            <a:off x="4828405" y="1545493"/>
            <a:ext cx="2826952" cy="5625930"/>
          </a:xfrm>
          <a:prstGeom prst="wedgeRectCallout">
            <a:avLst>
              <a:gd name="adj1" fmla="val 39996"/>
              <a:gd name="adj2" fmla="val 588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Los equipos de desarrollos menores siempre contaran con un Líder de la Fábrica de Continuidad perteneciente a la Gerencia de Continuidad, cuya función es apoyar al equipo de desarrollo con el aseguramiento de la fluidez de la toma de control del producto, apoyando proactivamente a la célula para que prepare los documentos requeridos con todos los contenidos requeridos y de esa forma asegurar la toma de control del producto. </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El Líder de la Fábrica de Continuidad debe ser parte integrante de la mesa de trabajo multidisciplinaria que participa en la evaluación del proyecto y en la etapa de planificación.</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En la etapa de planificación se deciden las fechas de las actividades de toma de control y se acuerdan los documentos y los pasos a seguir, dejando establecidos dichos acuerdos en el plan de proyecto.</a:t>
            </a:r>
          </a:p>
        </p:txBody>
      </p:sp>
    </p:spTree>
    <p:extLst>
      <p:ext uri="{BB962C8B-B14F-4D97-AF65-F5344CB8AC3E}">
        <p14:creationId xmlns:p14="http://schemas.microsoft.com/office/powerpoint/2010/main" val="2026223833"/>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1" restart="whenNotActive" fill="hold" evtFilter="cancelBubble" nodeType="interactiveSeq">
                <p:stCondLst>
                  <p:cond evt="onClick" delay="0">
                    <p:tgtEl>
                      <p:spTgt spid="21"/>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20" restart="whenNotActive" fill="hold" evtFilter="cancelBubble" nodeType="interactiveSeq">
                <p:stCondLst>
                  <p:cond evt="onClick" delay="0">
                    <p:tgtEl>
                      <p:spTgt spid="24"/>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9" restart="whenNotActive" fill="hold" evtFilter="cancelBubble" nodeType="interactiveSeq">
                <p:stCondLst>
                  <p:cond evt="onClick" delay="0">
                    <p:tgtEl>
                      <p:spTgt spid="25"/>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38" restart="whenNotActive" fill="hold" evtFilter="cancelBubble" nodeType="interactiveSeq">
                <p:stCondLst>
                  <p:cond evt="onClick" delay="0">
                    <p:tgtEl>
                      <p:spTgt spid="49"/>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47" restart="whenNotActive" fill="hold" evtFilter="cancelBubble" nodeType="interactiveSeq">
                <p:stCondLst>
                  <p:cond evt="onClick" delay="0">
                    <p:tgtEl>
                      <p:spTgt spid="50"/>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56" restart="whenNotActive" fill="hold" evtFilter="cancelBubble" nodeType="interactiveSeq">
                <p:stCondLst>
                  <p:cond evt="onClick" delay="0">
                    <p:tgtEl>
                      <p:spTgt spid="26"/>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65" restart="whenNotActive" fill="hold" evtFilter="cancelBubble" nodeType="interactiveSeq">
                <p:stCondLst>
                  <p:cond evt="onClick" delay="0">
                    <p:tgtEl>
                      <p:spTgt spid="27"/>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74" restart="whenNotActive" fill="hold" evtFilter="cancelBubble" nodeType="interactiveSeq">
                <p:stCondLst>
                  <p:cond evt="onClick" delay="0">
                    <p:tgtEl>
                      <p:spTgt spid="28"/>
                    </p:tgtEl>
                  </p:cond>
                </p:stCondLst>
                <p:endSync evt="end" delay="0">
                  <p:rtn val="all"/>
                </p:endSync>
                <p:childTnLst>
                  <p:par>
                    <p:cTn id="75" fill="hold">
                      <p:stCondLst>
                        <p:cond delay="0"/>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a:xfrm>
            <a:off x="7027313" y="6471974"/>
            <a:ext cx="2133600" cy="365125"/>
          </a:xfrm>
        </p:spPr>
        <p:txBody>
          <a:bodyPr/>
          <a:lstStyle/>
          <a:p>
            <a:pPr>
              <a:defRPr/>
            </a:pPr>
            <a:fld id="{411147A6-EE6A-4804-86C3-3C3997513E9B}" type="slidenum">
              <a:rPr lang="es-ES" smtClean="0">
                <a:solidFill>
                  <a:schemeClr val="bg1"/>
                </a:solidFill>
              </a:rPr>
              <a:pPr>
                <a:defRPr/>
              </a:pPr>
              <a:t>2</a:t>
            </a:fld>
            <a:endParaRPr lang="es-ES">
              <a:solidFill>
                <a:schemeClr val="bg1"/>
              </a:solidFill>
            </a:endParaRPr>
          </a:p>
        </p:txBody>
      </p:sp>
      <p:sp>
        <p:nvSpPr>
          <p:cNvPr id="4" name="3 CuadroTexto"/>
          <p:cNvSpPr txBox="1"/>
          <p:nvPr/>
        </p:nvSpPr>
        <p:spPr>
          <a:xfrm>
            <a:off x="457199" y="1328599"/>
            <a:ext cx="8073851"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a:solidFill>
                  <a:prstClr val="black"/>
                </a:solidFill>
                <a:hlinkClick r:id="" action="ppaction://customshow?id=0&amp;return=true"/>
              </a:rPr>
              <a:t>Metodología Tradicional</a:t>
            </a:r>
            <a:endParaRPr lang="es-CL" dirty="0">
              <a:solidFill>
                <a:prstClr val="black"/>
              </a:solidFill>
            </a:endParaRPr>
          </a:p>
          <a:p>
            <a:pPr defTabSz="457200" eaLnBrk="0" fontAlgn="base" hangingPunct="0">
              <a:spcBef>
                <a:spcPct val="0"/>
              </a:spcBef>
              <a:spcAft>
                <a:spcPct val="0"/>
              </a:spcAft>
            </a:pPr>
            <a:endParaRPr lang="es-CL" dirty="0">
              <a:solidFill>
                <a:prstClr val="black"/>
              </a:solidFill>
            </a:endParaRPr>
          </a:p>
        </p:txBody>
      </p:sp>
      <p:sp>
        <p:nvSpPr>
          <p:cNvPr id="6" name="5 CuadroTexto"/>
          <p:cNvSpPr txBox="1"/>
          <p:nvPr/>
        </p:nvSpPr>
        <p:spPr>
          <a:xfrm>
            <a:off x="375171" y="47640"/>
            <a:ext cx="6705534" cy="461665"/>
          </a:xfrm>
          <a:prstGeom prst="rect">
            <a:avLst/>
          </a:prstGeom>
          <a:noFill/>
        </p:spPr>
        <p:txBody>
          <a:bodyPr wrap="square" rtlCol="0">
            <a:spAutoFit/>
          </a:bodyPr>
          <a:lstStyle/>
          <a:p>
            <a:pPr defTabSz="457200" eaLnBrk="0" fontAlgn="base" hangingPunct="0">
              <a:spcBef>
                <a:spcPct val="0"/>
              </a:spcBef>
              <a:spcAft>
                <a:spcPct val="0"/>
              </a:spcAft>
            </a:pPr>
            <a:r>
              <a:rPr lang="es-CL" sz="2400" b="1" dirty="0">
                <a:solidFill>
                  <a:prstClr val="white"/>
                </a:solidFill>
                <a:ea typeface="ＭＳ Ｐゴシック" panose="020B0600070205080204" pitchFamily="34" charset="-128"/>
              </a:rPr>
              <a:t>Reunión “Preguntas y Respuestas”</a:t>
            </a:r>
          </a:p>
        </p:txBody>
      </p:sp>
      <p:sp>
        <p:nvSpPr>
          <p:cNvPr id="2" name="1 Rectángulo"/>
          <p:cNvSpPr/>
          <p:nvPr/>
        </p:nvSpPr>
        <p:spPr>
          <a:xfrm>
            <a:off x="457198" y="2385740"/>
            <a:ext cx="8073851"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hlinkClick r:id="" action="ppaction://noaction"/>
            </a:endParaRPr>
          </a:p>
          <a:p>
            <a:pPr marL="285750" indent="-285750" defTabSz="457200" eaLnBrk="0" fontAlgn="base" hangingPunct="0">
              <a:spcBef>
                <a:spcPct val="0"/>
              </a:spcBef>
              <a:spcAft>
                <a:spcPct val="0"/>
              </a:spcAft>
              <a:buFont typeface="Wingdings" panose="05000000000000000000" pitchFamily="2" charset="2"/>
              <a:buChar char="Ø"/>
            </a:pPr>
            <a:r>
              <a:rPr lang="es-CL" dirty="0" smtClean="0">
                <a:solidFill>
                  <a:prstClr val="black"/>
                </a:solidFill>
                <a:hlinkClick r:id="" action="ppaction://customshow?id=1&amp;return=true"/>
              </a:rPr>
              <a:t>Proyecto Canales Digitales</a:t>
            </a: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p:txBody>
      </p:sp>
      <p:sp>
        <p:nvSpPr>
          <p:cNvPr id="5" name="4 Rectángulo"/>
          <p:cNvSpPr/>
          <p:nvPr/>
        </p:nvSpPr>
        <p:spPr>
          <a:xfrm>
            <a:off x="2517569" y="580539"/>
            <a:ext cx="3384467" cy="584775"/>
          </a:xfrm>
          <a:prstGeom prst="rect">
            <a:avLst/>
          </a:prstGeom>
        </p:spPr>
        <p:txBody>
          <a:bodyPr wrap="square">
            <a:spAutoFit/>
          </a:bodyPr>
          <a:lstStyle/>
          <a:p>
            <a:pPr algn="ctr" defTabSz="457200" eaLnBrk="0" fontAlgn="base" hangingPunct="0">
              <a:spcBef>
                <a:spcPct val="0"/>
              </a:spcBef>
              <a:spcAft>
                <a:spcPct val="0"/>
              </a:spcAft>
            </a:pPr>
            <a:r>
              <a:rPr lang="es-CL" sz="3200" b="1" dirty="0">
                <a:solidFill>
                  <a:srgbClr val="7F7F7F"/>
                </a:solidFill>
                <a:ea typeface="ＭＳ Ｐゴシック" charset="0"/>
              </a:rPr>
              <a:t>Temario</a:t>
            </a:r>
            <a:endParaRPr lang="es-CL" sz="3200" dirty="0">
              <a:solidFill>
                <a:prstClr val="black"/>
              </a:solidFill>
              <a:ea typeface="ＭＳ Ｐゴシック" panose="020B0600070205080204" pitchFamily="34" charset="-128"/>
            </a:endParaRPr>
          </a:p>
        </p:txBody>
      </p:sp>
      <p:sp>
        <p:nvSpPr>
          <p:cNvPr id="7" name="6 Rectángulo"/>
          <p:cNvSpPr/>
          <p:nvPr/>
        </p:nvSpPr>
        <p:spPr>
          <a:xfrm>
            <a:off x="457199" y="3442880"/>
            <a:ext cx="8073850" cy="89617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a:solidFill>
                  <a:prstClr val="black"/>
                </a:solidFill>
                <a:hlinkClick r:id="" action="ppaction://customshow?id=2&amp;return=true"/>
              </a:rPr>
              <a:t>Operaciones Pasivos</a:t>
            </a: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p:txBody>
      </p:sp>
      <p:sp>
        <p:nvSpPr>
          <p:cNvPr id="9" name="8 Rectángulo"/>
          <p:cNvSpPr/>
          <p:nvPr/>
        </p:nvSpPr>
        <p:spPr>
          <a:xfrm>
            <a:off x="467544" y="4510861"/>
            <a:ext cx="8060097" cy="646331"/>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defTabSz="457200" eaLnBrk="0" fontAlgn="base" hangingPunct="0">
              <a:spcBef>
                <a:spcPct val="0"/>
              </a:spcBef>
              <a:spcAft>
                <a:spcPct val="0"/>
              </a:spcAft>
              <a:buFont typeface="Wingdings" panose="05000000000000000000" pitchFamily="2" charset="2"/>
              <a:buChar char="Ø"/>
            </a:pPr>
            <a:endParaRPr lang="es-CL" dirty="0">
              <a:solidFill>
                <a:prstClr val="black"/>
              </a:solidFill>
            </a:endParaRPr>
          </a:p>
          <a:p>
            <a:pPr marL="285750" indent="-285750" defTabSz="457200" eaLnBrk="0" fontAlgn="base" hangingPunct="0">
              <a:spcBef>
                <a:spcPct val="0"/>
              </a:spcBef>
              <a:spcAft>
                <a:spcPct val="0"/>
              </a:spcAft>
              <a:buFont typeface="Wingdings" panose="05000000000000000000" pitchFamily="2" charset="2"/>
              <a:buChar char="Ø"/>
            </a:pPr>
            <a:r>
              <a:rPr lang="es-CL" dirty="0" smtClean="0">
                <a:solidFill>
                  <a:prstClr val="black"/>
                </a:solidFill>
              </a:rPr>
              <a:t> Otros temas </a:t>
            </a:r>
          </a:p>
        </p:txBody>
      </p:sp>
    </p:spTree>
    <p:extLst>
      <p:ext uri="{BB962C8B-B14F-4D97-AF65-F5344CB8AC3E}">
        <p14:creationId xmlns:p14="http://schemas.microsoft.com/office/powerpoint/2010/main" val="3040488475"/>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Imagen 41">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986688" y="1406663"/>
            <a:ext cx="506800" cy="571670"/>
          </a:xfrm>
          <a:prstGeom prst="rect">
            <a:avLst/>
          </a:prstGeom>
        </p:spPr>
      </p:pic>
      <p:pic>
        <p:nvPicPr>
          <p:cNvPr id="205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78171" y="483737"/>
            <a:ext cx="5968482" cy="4805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2"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7"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Socio de Negocio</a:t>
            </a:r>
            <a:endParaRPr lang="en-US" sz="1500" b="1" dirty="0">
              <a:solidFill>
                <a:srgbClr val="EEECE1">
                  <a:lumMod val="50000"/>
                </a:srgbClr>
              </a:solidFill>
            </a:endParaRPr>
          </a:p>
        </p:txBody>
      </p:sp>
      <p:sp>
        <p:nvSpPr>
          <p:cNvPr id="28"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29"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PMO</a:t>
            </a:r>
            <a:endParaRPr lang="en-US" sz="1500" b="1" dirty="0">
              <a:solidFill>
                <a:srgbClr val="EEECE1">
                  <a:lumMod val="50000"/>
                </a:srgbClr>
              </a:solidFill>
            </a:endParaRPr>
          </a:p>
        </p:txBody>
      </p:sp>
      <p:sp>
        <p:nvSpPr>
          <p:cNvPr id="30"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31"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32"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Producción</a:t>
            </a:r>
            <a:endParaRPr lang="en-US" sz="1500" b="1" dirty="0">
              <a:solidFill>
                <a:prstClr val="black"/>
              </a:solidFill>
            </a:endParaRPr>
          </a:p>
        </p:txBody>
      </p:sp>
      <p:sp>
        <p:nvSpPr>
          <p:cNvPr id="33"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34"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err="1">
                <a:solidFill>
                  <a:prstClr val="black"/>
                </a:solidFill>
              </a:rPr>
              <a:t>Testing</a:t>
            </a:r>
            <a:endParaRPr lang="en-US" sz="1500" b="1" dirty="0">
              <a:solidFill>
                <a:prstClr val="black"/>
              </a:solidFill>
            </a:endParaRPr>
          </a:p>
        </p:txBody>
      </p:sp>
      <p:sp>
        <p:nvSpPr>
          <p:cNvPr id="35" name="34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45" name="44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46" name="45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47" name="46 Pentágono"/>
          <p:cNvSpPr/>
          <p:nvPr/>
        </p:nvSpPr>
        <p:spPr>
          <a:xfrm>
            <a:off x="5828511"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4</a:t>
            </a:r>
          </a:p>
          <a:p>
            <a:pPr algn="ctr" fontAlgn="base">
              <a:spcBef>
                <a:spcPct val="0"/>
              </a:spcBef>
              <a:spcAft>
                <a:spcPct val="0"/>
              </a:spcAft>
            </a:pPr>
            <a:r>
              <a:rPr lang="es-CL" sz="1450" b="1" dirty="0">
                <a:solidFill>
                  <a:prstClr val="black"/>
                </a:solidFill>
              </a:rPr>
              <a:t>Ejecución</a:t>
            </a:r>
          </a:p>
        </p:txBody>
      </p:sp>
      <p:sp>
        <p:nvSpPr>
          <p:cNvPr id="48" name="47 Pentágono"/>
          <p:cNvSpPr/>
          <p:nvPr/>
        </p:nvSpPr>
        <p:spPr>
          <a:xfrm>
            <a:off x="7448353"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5</a:t>
            </a:r>
          </a:p>
          <a:p>
            <a:pPr algn="ctr" fontAlgn="base">
              <a:spcBef>
                <a:spcPct val="0"/>
              </a:spcBef>
              <a:spcAft>
                <a:spcPct val="0"/>
              </a:spcAft>
            </a:pPr>
            <a:r>
              <a:rPr lang="es-CL" sz="1500" b="1" dirty="0">
                <a:solidFill>
                  <a:srgbClr val="EEECE1">
                    <a:lumMod val="50000"/>
                  </a:srgbClr>
                </a:solidFill>
              </a:rPr>
              <a:t>Cierre</a:t>
            </a:r>
          </a:p>
        </p:txBody>
      </p:sp>
      <p:sp>
        <p:nvSpPr>
          <p:cNvPr id="49"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Arquitectura</a:t>
            </a:r>
            <a:endParaRPr lang="en-US" sz="1500" b="1" dirty="0">
              <a:solidFill>
                <a:prstClr val="black"/>
              </a:solidFill>
            </a:endParaRPr>
          </a:p>
        </p:txBody>
      </p:sp>
      <p:sp>
        <p:nvSpPr>
          <p:cNvPr id="50"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n-US" sz="1500" b="1" dirty="0" err="1">
                <a:solidFill>
                  <a:prstClr val="black"/>
                </a:solidFill>
              </a:rPr>
              <a:t>Ingeniería</a:t>
            </a:r>
            <a:r>
              <a:rPr lang="en-US" sz="1500" b="1" dirty="0">
                <a:solidFill>
                  <a:prstClr val="black"/>
                </a:solidFill>
              </a:rPr>
              <a:t> de </a:t>
            </a:r>
            <a:r>
              <a:rPr lang="en-US" sz="1500" b="1" dirty="0" err="1">
                <a:solidFill>
                  <a:prstClr val="black"/>
                </a:solidFill>
              </a:rPr>
              <a:t>Procesos</a:t>
            </a:r>
            <a:endParaRPr lang="en-US" sz="1500" b="1" dirty="0">
              <a:solidFill>
                <a:prstClr val="black"/>
              </a:solidFill>
            </a:endParaRPr>
          </a:p>
        </p:txBody>
      </p:sp>
      <p:pic>
        <p:nvPicPr>
          <p:cNvPr id="44"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232223" y="5829243"/>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41"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sp>
        <p:nvSpPr>
          <p:cNvPr id="23" name="1 Llamada rectangular"/>
          <p:cNvSpPr/>
          <p:nvPr/>
        </p:nvSpPr>
        <p:spPr>
          <a:xfrm rot="5400000">
            <a:off x="5494331" y="-1528828"/>
            <a:ext cx="1388393" cy="5625930"/>
          </a:xfrm>
          <a:prstGeom prst="wedgeRectCallout">
            <a:avLst>
              <a:gd name="adj1" fmla="val -32722"/>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El Usuario es un miembro no permanente del equipo de trabajo pero participa periódicamente en reuniones con el líder del proyecto y con el equipo de desarrollo, apoyando en la aclaración de requisitos de desarrollo, estableciendo prioridades y probando los incrementos funcionales que se vayan produciendo antes del paso a producción.</a:t>
            </a:r>
          </a:p>
          <a:p>
            <a:pPr algn="just" fontAlgn="base">
              <a:spcBef>
                <a:spcPct val="0"/>
              </a:spcBef>
              <a:spcAft>
                <a:spcPct val="0"/>
              </a:spcAft>
            </a:pPr>
            <a:r>
              <a:rPr lang="es-CL" sz="1200" dirty="0">
                <a:solidFill>
                  <a:prstClr val="black"/>
                </a:solidFill>
                <a:latin typeface="Arial" charset="0"/>
              </a:rPr>
              <a:t> </a:t>
            </a:r>
          </a:p>
          <a:p>
            <a:pPr algn="just" fontAlgn="base">
              <a:spcBef>
                <a:spcPct val="0"/>
              </a:spcBef>
              <a:spcAft>
                <a:spcPct val="0"/>
              </a:spcAft>
            </a:pPr>
            <a:r>
              <a:rPr lang="es-CL" sz="1200" dirty="0">
                <a:solidFill>
                  <a:prstClr val="black"/>
                </a:solidFill>
                <a:latin typeface="Arial" charset="0"/>
              </a:rPr>
              <a:t>.</a:t>
            </a:r>
          </a:p>
        </p:txBody>
      </p:sp>
      <p:sp>
        <p:nvSpPr>
          <p:cNvPr id="43" name="1 Llamada rectangular"/>
          <p:cNvSpPr/>
          <p:nvPr/>
        </p:nvSpPr>
        <p:spPr>
          <a:xfrm rot="5400000">
            <a:off x="4503647" y="181804"/>
            <a:ext cx="3364455" cy="5625930"/>
          </a:xfrm>
          <a:prstGeom prst="wedgeRectCallout">
            <a:avLst>
              <a:gd name="adj1" fmla="val -12295"/>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Líder del Proyecto debe actuar como coordinador con el proveedor de desarrollo para la planificación, ejecución y control de las tareas de desarrollo.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también debe coordinar a las distintas áreas que participan en el desarrollo, informándoles los avances y exigiéndoles también el cumplimientos de las actividades acordadas en el plan del proyecto. </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actúa como moderador de la o las reuniones de planeamiento, levantando las actas de reunión y estableciendo el Plan de Requerimientos que gobernará el desarrollo del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genera documentos con los acuerdos que se vayan tomando durante la ejecución del proyectos  y los sube a PPM, como evidencia del resultado de las labores de control y seguimiento.  Es responsabilidad del Líder del Proyecto mantener actualizada la Carta Gantt del Proyecto y el estado de avance del proyecto en PPM..</a:t>
            </a:r>
          </a:p>
        </p:txBody>
      </p:sp>
      <p:sp>
        <p:nvSpPr>
          <p:cNvPr id="24" name="1 Llamada rectangular"/>
          <p:cNvSpPr/>
          <p:nvPr/>
        </p:nvSpPr>
        <p:spPr>
          <a:xfrm rot="5400000">
            <a:off x="4121739" y="792976"/>
            <a:ext cx="4133577" cy="5625930"/>
          </a:xfrm>
          <a:prstGeom prst="wedgeRectCallout">
            <a:avLst>
              <a:gd name="adj1" fmla="val -11345"/>
              <a:gd name="adj2" fmla="val 611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Cada miembro activo del equipo de desarrollo participa cumpliendo la función que le corresponden de acuerdo con sus conocimientos y habilidades. </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Dentro del equipos de desarrollo se cumplen todas las funciones del ciclo de vida técnico del proyecto, entre las que se pueden mencionar las siguientes (sin ser exhaustivos, excepto las labores de </a:t>
            </a:r>
            <a:r>
              <a:rPr lang="es-CL" sz="1200" dirty="0" err="1">
                <a:solidFill>
                  <a:prstClr val="black"/>
                </a:solidFill>
                <a:latin typeface="Arial" charset="0"/>
              </a:rPr>
              <a:t>testing</a:t>
            </a:r>
            <a:r>
              <a:rPr lang="es-CL" sz="1200" dirty="0">
                <a:solidFill>
                  <a:prstClr val="black"/>
                </a:solidFill>
                <a:latin typeface="Arial" charset="0"/>
              </a:rPr>
              <a:t> de </a:t>
            </a:r>
            <a:r>
              <a:rPr lang="es-CL" sz="1200" dirty="0" err="1">
                <a:solidFill>
                  <a:prstClr val="black"/>
                </a:solidFill>
                <a:latin typeface="Arial" charset="0"/>
              </a:rPr>
              <a:t>system</a:t>
            </a:r>
            <a:r>
              <a:rPr lang="es-CL" sz="1200" dirty="0">
                <a:solidFill>
                  <a:prstClr val="black"/>
                </a:solidFill>
                <a:latin typeface="Arial" charset="0"/>
              </a:rPr>
              <a:t> test y UAT)</a:t>
            </a:r>
          </a:p>
          <a:p>
            <a:pPr fontAlgn="base">
              <a:spcBef>
                <a:spcPct val="0"/>
              </a:spcBef>
              <a:spcAft>
                <a:spcPct val="0"/>
              </a:spcAft>
            </a:pPr>
            <a:r>
              <a:rPr lang="es-CL" sz="1200" dirty="0">
                <a:solidFill>
                  <a:prstClr val="black"/>
                </a:solidFill>
                <a:latin typeface="Arial" charset="0"/>
              </a:rPr>
              <a:t>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análisis, como complemento de los documentos de diseño</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diseño, ídem al análisis</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desarrollo,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revisión de pares,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inspecciones,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preparación de pruebas unitarias,</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preparación de datos de pruebas,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ejecución de pruebas unitarias,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documentación para los pasos a producción,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documentación para la toma de control por parte de la fábrica de continuidad,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corrección de incidencias informadas por </a:t>
            </a:r>
            <a:r>
              <a:rPr lang="es-CL" sz="1200" dirty="0" err="1">
                <a:solidFill>
                  <a:prstClr val="black"/>
                </a:solidFill>
                <a:latin typeface="Arial" charset="0"/>
              </a:rPr>
              <a:t>system</a:t>
            </a:r>
            <a:r>
              <a:rPr lang="es-CL" sz="1200" dirty="0">
                <a:solidFill>
                  <a:prstClr val="black"/>
                </a:solidFill>
                <a:latin typeface="Arial" charset="0"/>
              </a:rPr>
              <a:t> test o UAT y </a:t>
            </a:r>
          </a:p>
          <a:p>
            <a:pPr marL="171450" indent="-171450" fontAlgn="base">
              <a:spcBef>
                <a:spcPct val="0"/>
              </a:spcBef>
              <a:spcAft>
                <a:spcPct val="0"/>
              </a:spcAft>
              <a:buFont typeface="Arial" panose="020B0604020202020204" pitchFamily="34" charset="0"/>
              <a:buChar char="•"/>
            </a:pPr>
            <a:r>
              <a:rPr lang="es-CL" sz="1200" dirty="0">
                <a:solidFill>
                  <a:prstClr val="black"/>
                </a:solidFill>
                <a:latin typeface="Arial" charset="0"/>
              </a:rPr>
              <a:t>apoyo a producción en los pasos a Producción).</a:t>
            </a:r>
          </a:p>
        </p:txBody>
      </p:sp>
      <p:sp>
        <p:nvSpPr>
          <p:cNvPr id="25" name="1 Llamada rectangular"/>
          <p:cNvSpPr/>
          <p:nvPr/>
        </p:nvSpPr>
        <p:spPr>
          <a:xfrm rot="5400000">
            <a:off x="5051877" y="981970"/>
            <a:ext cx="2273301" cy="5625930"/>
          </a:xfrm>
          <a:prstGeom prst="wedgeRectCallout">
            <a:avLst>
              <a:gd name="adj1" fmla="val -10496"/>
              <a:gd name="adj2" fmla="val 6148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Durante la etapa de ejecución es deseable su participación para a lo menos las siguientes actividades:</a:t>
            </a:r>
          </a:p>
          <a:p>
            <a:pPr fontAlgn="base">
              <a:spcBef>
                <a:spcPct val="0"/>
              </a:spcBef>
              <a:spcAft>
                <a:spcPct val="0"/>
              </a:spcAft>
            </a:pPr>
            <a:r>
              <a:rPr lang="es-CL" sz="1200" dirty="0">
                <a:solidFill>
                  <a:prstClr val="black"/>
                </a:solidFill>
                <a:latin typeface="Arial" charset="0"/>
              </a:rPr>
              <a:t> </a:t>
            </a:r>
          </a:p>
          <a:p>
            <a:pPr marL="228600" indent="-228600" fontAlgn="base">
              <a:spcBef>
                <a:spcPct val="0"/>
              </a:spcBef>
              <a:spcAft>
                <a:spcPct val="0"/>
              </a:spcAft>
              <a:buFont typeface="+mj-lt"/>
              <a:buAutoNum type="arabicPeriod"/>
            </a:pPr>
            <a:r>
              <a:rPr lang="es-CL" sz="1200" dirty="0">
                <a:solidFill>
                  <a:prstClr val="black"/>
                </a:solidFill>
                <a:latin typeface="Arial" charset="0"/>
              </a:rPr>
              <a:t>Revisión de pares para verificar cumplimientos de los estándares de la arquitectura corporativa, que fueron expuestos en las etapas anteriores.</a:t>
            </a:r>
          </a:p>
          <a:p>
            <a:pPr marL="228600" indent="-228600" fontAlgn="base">
              <a:spcBef>
                <a:spcPct val="0"/>
              </a:spcBef>
              <a:spcAft>
                <a:spcPct val="0"/>
              </a:spcAft>
              <a:buFont typeface="+mj-lt"/>
              <a:buAutoNum type="arabicPeriod"/>
            </a:pPr>
            <a:endParaRPr lang="es-CL" sz="1200" dirty="0">
              <a:solidFill>
                <a:prstClr val="black"/>
              </a:solidFill>
              <a:latin typeface="Arial" charset="0"/>
            </a:endParaRPr>
          </a:p>
          <a:p>
            <a:pPr marL="228600" indent="-228600" fontAlgn="base">
              <a:spcBef>
                <a:spcPct val="0"/>
              </a:spcBef>
              <a:spcAft>
                <a:spcPct val="0"/>
              </a:spcAft>
              <a:buFont typeface="+mj-lt"/>
              <a:buAutoNum type="arabicPeriod"/>
            </a:pPr>
            <a:r>
              <a:rPr lang="es-CL" sz="1200" dirty="0">
                <a:solidFill>
                  <a:prstClr val="black"/>
                </a:solidFill>
                <a:latin typeface="Arial" charset="0"/>
              </a:rPr>
              <a:t>Prestar apoyo para dar orientación al Líder del Proyecto y al equipo de desarrollo y actuar proactivamente para asegurar el cumplimiento de los lineamientos de la arquitectura corporativa.</a:t>
            </a:r>
          </a:p>
        </p:txBody>
      </p:sp>
      <p:sp>
        <p:nvSpPr>
          <p:cNvPr id="36" name="1 Llamada rectangular"/>
          <p:cNvSpPr/>
          <p:nvPr/>
        </p:nvSpPr>
        <p:spPr>
          <a:xfrm rot="5400000">
            <a:off x="4801764" y="1584707"/>
            <a:ext cx="2768221" cy="5625930"/>
          </a:xfrm>
          <a:prstGeom prst="wedgeRectCallout">
            <a:avLst>
              <a:gd name="adj1" fmla="val -13454"/>
              <a:gd name="adj2" fmla="val 5881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Durante la etapa de ejecución es necesaria su participación para a lo menos las siguientes actividades:</a:t>
            </a:r>
          </a:p>
          <a:p>
            <a:pPr algn="just" fontAlgn="base">
              <a:spcBef>
                <a:spcPct val="0"/>
              </a:spcBef>
              <a:spcAft>
                <a:spcPct val="0"/>
              </a:spcAft>
            </a:pPr>
            <a:r>
              <a:rPr lang="es-CL" sz="1200" dirty="0">
                <a:solidFill>
                  <a:prstClr val="black"/>
                </a:solidFill>
                <a:latin typeface="Arial" charset="0"/>
              </a:rPr>
              <a:t> </a:t>
            </a:r>
          </a:p>
          <a:p>
            <a:pPr marL="228600" indent="-228600" algn="just" fontAlgn="base">
              <a:spcBef>
                <a:spcPct val="0"/>
              </a:spcBef>
              <a:spcAft>
                <a:spcPct val="0"/>
              </a:spcAft>
              <a:buFont typeface="+mj-lt"/>
              <a:buAutoNum type="arabicPeriod"/>
            </a:pPr>
            <a:r>
              <a:rPr lang="es-CL" sz="1200" dirty="0">
                <a:solidFill>
                  <a:prstClr val="black"/>
                </a:solidFill>
                <a:latin typeface="Arial" charset="0"/>
              </a:rPr>
              <a:t>Establecer de manera objetiva los objetivos de negocio que se van a satisfacer con el desarrollo del producto, de tal forma que se pueda medir el cumplimiento de los objetivos con posterioridad al término del proyecto.</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Revisión de pares para verificar que el producto resultante satisfacen las necesidades de mejoramiento del proceso, identificadas en el Modelamiento del Negocio y en particular para el escenario TO BE.</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Preparar los cambios en el Proceso de Negocio y el material para la difusión, capacitación y soporte (Gestión del Cambio).</a:t>
            </a:r>
          </a:p>
        </p:txBody>
      </p:sp>
      <p:sp>
        <p:nvSpPr>
          <p:cNvPr id="37" name="1 Llamada rectangular"/>
          <p:cNvSpPr/>
          <p:nvPr/>
        </p:nvSpPr>
        <p:spPr>
          <a:xfrm rot="5400000">
            <a:off x="3610285" y="256961"/>
            <a:ext cx="5156485" cy="5625930"/>
          </a:xfrm>
          <a:prstGeom prst="wedgeRectCallout">
            <a:avLst>
              <a:gd name="adj1" fmla="val 28062"/>
              <a:gd name="adj2" fmla="val 5885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Durante la etapa de desarrollo es necesaria su participación para la ejecución de al menos las siguientes actividades, a menos que una o más de ellas en la planificación del proyecto se haya decidido no aplicarlas debido a la naturaleza del proyecto y a los plazos y recursos disponibles:</a:t>
            </a:r>
          </a:p>
          <a:p>
            <a:pPr algn="just" fontAlgn="base">
              <a:spcBef>
                <a:spcPct val="0"/>
              </a:spcBef>
              <a:spcAft>
                <a:spcPct val="0"/>
              </a:spcAft>
            </a:pPr>
            <a:r>
              <a:rPr lang="es-CL" sz="1200" dirty="0">
                <a:solidFill>
                  <a:prstClr val="black"/>
                </a:solidFill>
                <a:latin typeface="Arial" charset="0"/>
              </a:rPr>
              <a:t> </a:t>
            </a:r>
          </a:p>
          <a:p>
            <a:pPr marL="228600" indent="-228600" algn="just" fontAlgn="base">
              <a:spcBef>
                <a:spcPct val="0"/>
              </a:spcBef>
              <a:spcAft>
                <a:spcPct val="0"/>
              </a:spcAft>
              <a:buFont typeface="+mj-lt"/>
              <a:buAutoNum type="arabicPeriod"/>
            </a:pPr>
            <a:r>
              <a:rPr lang="es-CL" sz="1200" dirty="0">
                <a:solidFill>
                  <a:prstClr val="black"/>
                </a:solidFill>
                <a:latin typeface="Arial" charset="0"/>
              </a:rPr>
              <a:t>Verificar el cumplimiento de Requisitos de Calidad del Producto de Software, acordados en la planificación del proyecto.</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Revisión de pares para apoyar al equipo en la identificación de ambigüedades en los requerimientos (Casos de Uso), Análisis y Diseño del producto.  (Actas de Revisión de Pares)</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Identificación en conjunto con el Usuario de los casos de prueba.</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Identificación de las fuentes desde donde obtener los datos de prueba. (Actas de revisión de pares).</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Solicitar evidencias para Verificar cumplimiento de las Pruebas Unitarias y de las inspecciones de código. (Actas de Revisión de Pares).</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Preparación de los casos de prueba para las pruebas del producto (</a:t>
            </a:r>
            <a:r>
              <a:rPr lang="es-CL" sz="1200" dirty="0" err="1">
                <a:solidFill>
                  <a:prstClr val="black"/>
                </a:solidFill>
                <a:latin typeface="Arial" charset="0"/>
              </a:rPr>
              <a:t>System</a:t>
            </a:r>
            <a:r>
              <a:rPr lang="es-CL" sz="1200" dirty="0">
                <a:solidFill>
                  <a:prstClr val="black"/>
                </a:solidFill>
                <a:latin typeface="Arial" charset="0"/>
              </a:rPr>
              <a:t> Test, </a:t>
            </a:r>
            <a:r>
              <a:rPr lang="es-CL" sz="1200" dirty="0" err="1">
                <a:solidFill>
                  <a:prstClr val="black"/>
                </a:solidFill>
                <a:latin typeface="Arial" charset="0"/>
              </a:rPr>
              <a:t>Integration</a:t>
            </a:r>
            <a:r>
              <a:rPr lang="es-CL" sz="1200" dirty="0">
                <a:solidFill>
                  <a:prstClr val="black"/>
                </a:solidFill>
                <a:latin typeface="Arial" charset="0"/>
              </a:rPr>
              <a:t> Test y </a:t>
            </a:r>
            <a:r>
              <a:rPr lang="es-CL" sz="1200" dirty="0" err="1">
                <a:solidFill>
                  <a:prstClr val="black"/>
                </a:solidFill>
                <a:latin typeface="Arial" charset="0"/>
              </a:rPr>
              <a:t>User</a:t>
            </a:r>
            <a:r>
              <a:rPr lang="es-CL" sz="1200" dirty="0">
                <a:solidFill>
                  <a:prstClr val="black"/>
                </a:solidFill>
                <a:latin typeface="Arial" charset="0"/>
              </a:rPr>
              <a:t> </a:t>
            </a:r>
            <a:r>
              <a:rPr lang="es-CL" sz="1200" dirty="0" err="1">
                <a:solidFill>
                  <a:prstClr val="black"/>
                </a:solidFill>
                <a:latin typeface="Arial" charset="0"/>
              </a:rPr>
              <a:t>Acceptance</a:t>
            </a:r>
            <a:r>
              <a:rPr lang="es-CL" sz="1200" dirty="0">
                <a:solidFill>
                  <a:prstClr val="black"/>
                </a:solidFill>
                <a:latin typeface="Arial" charset="0"/>
              </a:rPr>
              <a:t> Test) o revisión de los mismos en caso de que el control de calidad deba ser efectuado por el usuario.</a:t>
            </a:r>
          </a:p>
          <a:p>
            <a:pPr marL="228600" indent="-228600" algn="just" fontAlgn="base">
              <a:spcBef>
                <a:spcPct val="0"/>
              </a:spcBef>
              <a:spcAft>
                <a:spcPct val="0"/>
              </a:spcAft>
              <a:buFont typeface="+mj-lt"/>
              <a:buAutoNum type="arabicPeriod"/>
            </a:pPr>
            <a:endParaRPr lang="es-CL" sz="1200" dirty="0">
              <a:solidFill>
                <a:prstClr val="black"/>
              </a:solidFill>
              <a:latin typeface="Arial" charset="0"/>
            </a:endParaRPr>
          </a:p>
          <a:p>
            <a:pPr marL="228600" indent="-228600" algn="just" fontAlgn="base">
              <a:spcBef>
                <a:spcPct val="0"/>
              </a:spcBef>
              <a:spcAft>
                <a:spcPct val="0"/>
              </a:spcAft>
              <a:buFont typeface="+mj-lt"/>
              <a:buAutoNum type="arabicPeriod"/>
            </a:pPr>
            <a:r>
              <a:rPr lang="es-CL" sz="1200" dirty="0">
                <a:solidFill>
                  <a:prstClr val="black"/>
                </a:solidFill>
                <a:latin typeface="Arial" charset="0"/>
              </a:rPr>
              <a:t>Ejecución de las Pruebas o verificar el cumplimiento de su ejecución. (Actas de Revisión de Pares).</a:t>
            </a:r>
          </a:p>
        </p:txBody>
      </p:sp>
      <p:sp>
        <p:nvSpPr>
          <p:cNvPr id="38" name="1 Llamada rectangular"/>
          <p:cNvSpPr/>
          <p:nvPr/>
        </p:nvSpPr>
        <p:spPr>
          <a:xfrm rot="5400000">
            <a:off x="5018204" y="1314412"/>
            <a:ext cx="2335339" cy="5625930"/>
          </a:xfrm>
          <a:prstGeom prst="wedgeRectCallout">
            <a:avLst>
              <a:gd name="adj1" fmla="val 33326"/>
              <a:gd name="adj2" fmla="val 5843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Es necesaria la participación del gestor de producción, al menos en las reuniones de planificación que se efectué periódicamente y en las reuniones de revisión al final del desarrollo. En las reuniones de seguimiento su participación es opcional a menos que el Líder del Proyecto lo convoque. De esta forma el gestor de producción se mantiene informado del avance lo que a su vez le permitirá cumplir cabalmente con su responsabilidad de garante de la fluidez de los pasos a producción y de la provisión del entorno pre productivo y de los datos requeridos para el desarrollo del proyecto y el control de calidad del producto.</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También es importante su participación como coordinador de todas las actividades de control de versiones y de despliegue de las mismas en los distintos ambientes pre productivos.</a:t>
            </a:r>
          </a:p>
        </p:txBody>
      </p:sp>
      <p:sp>
        <p:nvSpPr>
          <p:cNvPr id="39" name="1 Llamada rectangular"/>
          <p:cNvSpPr/>
          <p:nvPr/>
        </p:nvSpPr>
        <p:spPr>
          <a:xfrm rot="5400000">
            <a:off x="5490861" y="2175693"/>
            <a:ext cx="1395333" cy="5625930"/>
          </a:xfrm>
          <a:prstGeom prst="wedgeRectCallout">
            <a:avLst>
              <a:gd name="adj1" fmla="val 32149"/>
              <a:gd name="adj2" fmla="val 5622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Es necesaria la participación del Líder de la Fábrica de Continuidad, en las reuniones de Planificación, Seguimiento y Revisión Final del Producto, para que de esta manera esté al tanto del avance y cumpla a cabalidad con  su responsabilidad de garante de la fluidez de la toma de control del producto.</a:t>
            </a:r>
          </a:p>
        </p:txBody>
      </p:sp>
    </p:spTree>
    <p:extLst>
      <p:ext uri="{BB962C8B-B14F-4D97-AF65-F5344CB8AC3E}">
        <p14:creationId xmlns:p14="http://schemas.microsoft.com/office/powerpoint/2010/main" val="1523569752"/>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1" restart="whenNotActive" fill="hold" evtFilter="cancelBubble" nodeType="interactiveSeq">
                <p:stCondLst>
                  <p:cond evt="onClick" delay="0">
                    <p:tgtEl>
                      <p:spTgt spid="31"/>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0" restart="whenNotActive" fill="hold" evtFilter="cancelBubble" nodeType="interactiveSeq">
                <p:stCondLst>
                  <p:cond evt="onClick" delay="0">
                    <p:tgtEl>
                      <p:spTgt spid="49"/>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29" restart="whenNotActive" fill="hold" evtFilter="cancelBubble" nodeType="interactiveSeq">
                <p:stCondLst>
                  <p:cond evt="onClick" delay="0">
                    <p:tgtEl>
                      <p:spTgt spid="50"/>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38" restart="whenNotActive" fill="hold" evtFilter="cancelBubble" nodeType="interactiveSeq">
                <p:stCondLst>
                  <p:cond evt="onClick" delay="0">
                    <p:tgtEl>
                      <p:spTgt spid="34"/>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47" restart="whenNotActive" fill="hold" evtFilter="cancelBubble" nodeType="interactiveSeq">
                <p:stCondLst>
                  <p:cond evt="onClick" delay="0">
                    <p:tgtEl>
                      <p:spTgt spid="32"/>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56" restart="whenNotActive" fill="hold" evtFilter="cancelBubble" nodeType="interactiveSeq">
                <p:stCondLst>
                  <p:cond evt="onClick" delay="0">
                    <p:tgtEl>
                      <p:spTgt spid="33"/>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65" restart="whenNotActive" fill="hold" evtFilter="cancelBubble" nodeType="interactiveSeq">
                <p:stCondLst>
                  <p:cond evt="onClick" delay="0">
                    <p:tgtEl>
                      <p:spTgt spid="30"/>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bldLst>
      <p:bldP spid="23" grpId="0" animBg="1"/>
      <p:bldP spid="23" grpId="1" animBg="1"/>
      <p:bldP spid="43" grpId="0" animBg="1"/>
      <p:bldP spid="43" grpId="1" animBg="1"/>
      <p:bldP spid="24" grpId="0" animBg="1"/>
      <p:bldP spid="24" grpId="1" animBg="1"/>
      <p:bldP spid="25" grpId="0" animBg="1"/>
      <p:bldP spid="2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Imagen 25">
            <a:hlinkClick r:id="" action="ppaction://noaction"/>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911214" y="415321"/>
            <a:ext cx="506800" cy="571670"/>
          </a:xfrm>
          <a:prstGeom prst="rect">
            <a:avLst/>
          </a:prstGeom>
        </p:spPr>
      </p:pic>
      <p:pic>
        <p:nvPicPr>
          <p:cNvPr id="307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6296" y="614133"/>
            <a:ext cx="5977703" cy="4774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AutoShape 38"/>
          <p:cNvSpPr>
            <a:spLocks noChangeArrowheads="1"/>
          </p:cNvSpPr>
          <p:nvPr>
            <p:custDataLst>
              <p:tags r:id="rId1"/>
            </p:custDataLst>
          </p:nvPr>
        </p:nvSpPr>
        <p:spPr bwMode="auto">
          <a:xfrm>
            <a:off x="118173" y="614137"/>
            <a:ext cx="700693" cy="5773106"/>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Metodología de Desarrollo Tradicional</a:t>
            </a:r>
          </a:p>
        </p:txBody>
      </p:sp>
      <p:sp>
        <p:nvSpPr>
          <p:cNvPr id="27" name="AutoShape 38"/>
          <p:cNvSpPr>
            <a:spLocks noChangeArrowheads="1"/>
          </p:cNvSpPr>
          <p:nvPr>
            <p:custDataLst>
              <p:tags r:id="rId2"/>
            </p:custDataLst>
          </p:nvPr>
        </p:nvSpPr>
        <p:spPr bwMode="auto">
          <a:xfrm>
            <a:off x="969004" y="614133"/>
            <a:ext cx="2197293" cy="457992"/>
          </a:xfrm>
          <a:prstGeom prst="roundRect">
            <a:avLst>
              <a:gd name="adj" fmla="val 10532"/>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Area Usuaria</a:t>
            </a:r>
            <a:endParaRPr lang="en-US" sz="1500" b="1" dirty="0">
              <a:solidFill>
                <a:prstClr val="black"/>
              </a:solidFill>
            </a:endParaRPr>
          </a:p>
        </p:txBody>
      </p:sp>
      <p:sp>
        <p:nvSpPr>
          <p:cNvPr id="28" name="AutoShape 38"/>
          <p:cNvSpPr>
            <a:spLocks noChangeArrowheads="1"/>
          </p:cNvSpPr>
          <p:nvPr>
            <p:custDataLst>
              <p:tags r:id="rId3"/>
            </p:custDataLst>
          </p:nvPr>
        </p:nvSpPr>
        <p:spPr bwMode="auto">
          <a:xfrm>
            <a:off x="969004" y="1072125"/>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Socio de Negocio</a:t>
            </a:r>
            <a:endParaRPr lang="en-US" sz="1500" b="1" dirty="0">
              <a:solidFill>
                <a:srgbClr val="EEECE1">
                  <a:lumMod val="50000"/>
                </a:srgbClr>
              </a:solidFill>
            </a:endParaRPr>
          </a:p>
        </p:txBody>
      </p:sp>
      <p:sp>
        <p:nvSpPr>
          <p:cNvPr id="29" name="AutoShape 38"/>
          <p:cNvSpPr>
            <a:spLocks noChangeArrowheads="1"/>
          </p:cNvSpPr>
          <p:nvPr>
            <p:custDataLst>
              <p:tags r:id="rId4"/>
            </p:custDataLst>
          </p:nvPr>
        </p:nvSpPr>
        <p:spPr bwMode="auto">
          <a:xfrm>
            <a:off x="969004" y="1559071"/>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Comité de Priorización</a:t>
            </a:r>
            <a:endParaRPr lang="en-US" sz="1500" b="1" dirty="0">
              <a:solidFill>
                <a:srgbClr val="EEECE1">
                  <a:lumMod val="50000"/>
                </a:srgbClr>
              </a:solidFill>
            </a:endParaRPr>
          </a:p>
        </p:txBody>
      </p:sp>
      <p:sp>
        <p:nvSpPr>
          <p:cNvPr id="30" name="AutoShape 38"/>
          <p:cNvSpPr>
            <a:spLocks noChangeArrowheads="1"/>
          </p:cNvSpPr>
          <p:nvPr>
            <p:custDataLst>
              <p:tags r:id="rId5"/>
            </p:custDataLst>
          </p:nvPr>
        </p:nvSpPr>
        <p:spPr bwMode="auto">
          <a:xfrm>
            <a:off x="969004" y="2045892"/>
            <a:ext cx="2197293" cy="439809"/>
          </a:xfrm>
          <a:prstGeom prst="roundRect">
            <a:avLst>
              <a:gd name="adj" fmla="val 6920"/>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PMO</a:t>
            </a:r>
            <a:endParaRPr lang="en-US" sz="1500" b="1" dirty="0">
              <a:solidFill>
                <a:prstClr val="black"/>
              </a:solidFill>
            </a:endParaRPr>
          </a:p>
        </p:txBody>
      </p:sp>
      <p:sp>
        <p:nvSpPr>
          <p:cNvPr id="46" name="AutoShape 38"/>
          <p:cNvSpPr>
            <a:spLocks noChangeArrowheads="1"/>
          </p:cNvSpPr>
          <p:nvPr>
            <p:custDataLst>
              <p:tags r:id="rId6"/>
            </p:custDataLst>
          </p:nvPr>
        </p:nvSpPr>
        <p:spPr bwMode="auto">
          <a:xfrm>
            <a:off x="969004" y="2485701"/>
            <a:ext cx="2197293" cy="465695"/>
          </a:xfrm>
          <a:prstGeom prst="roundRect">
            <a:avLst>
              <a:gd name="adj" fmla="val 6315"/>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Líder de Proyecto</a:t>
            </a:r>
            <a:endParaRPr lang="en-US" sz="1500" b="1" dirty="0">
              <a:solidFill>
                <a:prstClr val="black"/>
              </a:solidFill>
            </a:endParaRPr>
          </a:p>
        </p:txBody>
      </p:sp>
      <p:sp>
        <p:nvSpPr>
          <p:cNvPr id="47" name="AutoShape 38"/>
          <p:cNvSpPr>
            <a:spLocks noChangeArrowheads="1"/>
          </p:cNvSpPr>
          <p:nvPr>
            <p:custDataLst>
              <p:tags r:id="rId7"/>
            </p:custDataLst>
          </p:nvPr>
        </p:nvSpPr>
        <p:spPr bwMode="auto">
          <a:xfrm>
            <a:off x="969004" y="2951396"/>
            <a:ext cx="2197292" cy="465695"/>
          </a:xfrm>
          <a:prstGeom prst="roundRect">
            <a:avLst>
              <a:gd name="adj" fmla="val 3129"/>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Equipo de Desarrollo</a:t>
            </a:r>
            <a:endParaRPr lang="en-US" sz="1500" b="1" dirty="0">
              <a:solidFill>
                <a:prstClr val="black"/>
              </a:solidFill>
            </a:endParaRPr>
          </a:p>
        </p:txBody>
      </p:sp>
      <p:sp>
        <p:nvSpPr>
          <p:cNvPr id="48" name="AutoShape 38"/>
          <p:cNvSpPr>
            <a:spLocks noChangeArrowheads="1"/>
          </p:cNvSpPr>
          <p:nvPr>
            <p:custDataLst>
              <p:tags r:id="rId8"/>
            </p:custDataLst>
          </p:nvPr>
        </p:nvSpPr>
        <p:spPr bwMode="auto">
          <a:xfrm>
            <a:off x="969004" y="474455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Producción</a:t>
            </a:r>
            <a:endParaRPr lang="en-US" sz="1500" b="1" dirty="0">
              <a:solidFill>
                <a:srgbClr val="EEECE1">
                  <a:lumMod val="50000"/>
                </a:srgbClr>
              </a:solidFill>
            </a:endParaRPr>
          </a:p>
        </p:txBody>
      </p:sp>
      <p:sp>
        <p:nvSpPr>
          <p:cNvPr id="49" name="AutoShape 38"/>
          <p:cNvSpPr>
            <a:spLocks noChangeArrowheads="1"/>
          </p:cNvSpPr>
          <p:nvPr>
            <p:custDataLst>
              <p:tags r:id="rId9"/>
            </p:custDataLst>
          </p:nvPr>
        </p:nvSpPr>
        <p:spPr bwMode="auto">
          <a:xfrm>
            <a:off x="969004" y="5187231"/>
            <a:ext cx="2197293" cy="483024"/>
          </a:xfrm>
          <a:prstGeom prst="roundRect">
            <a:avLst>
              <a:gd name="adj" fmla="val 9984"/>
            </a:avLst>
          </a:prstGeom>
          <a:gradFill>
            <a:gsLst>
              <a:gs pos="35000">
                <a:srgbClr val="77943C"/>
              </a:gs>
              <a:gs pos="99000">
                <a:schemeClr val="accent3">
                  <a:tint val="50000"/>
                  <a:shade val="100000"/>
                  <a:satMod val="350000"/>
                </a:schemeClr>
              </a:gs>
            </a:gsLst>
          </a:gradFill>
          <a:ln>
            <a:headEnd/>
            <a:tailEnd/>
          </a:ln>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pPr>
            <a:r>
              <a:rPr lang="es-ES" sz="1500" b="1" dirty="0">
                <a:solidFill>
                  <a:prstClr val="black"/>
                </a:solidFill>
              </a:rPr>
              <a:t>Fábrica de Continuidad</a:t>
            </a:r>
            <a:endParaRPr lang="en-US" sz="1500" b="1" dirty="0">
              <a:solidFill>
                <a:prstClr val="black"/>
              </a:solidFill>
            </a:endParaRPr>
          </a:p>
        </p:txBody>
      </p:sp>
      <p:sp>
        <p:nvSpPr>
          <p:cNvPr id="50" name="AutoShape 38"/>
          <p:cNvSpPr>
            <a:spLocks noChangeArrowheads="1"/>
          </p:cNvSpPr>
          <p:nvPr>
            <p:custDataLst>
              <p:tags r:id="rId10"/>
            </p:custDataLst>
          </p:nvPr>
        </p:nvSpPr>
        <p:spPr bwMode="auto">
          <a:xfrm>
            <a:off x="969004" y="4295784"/>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srgbClr val="EEECE1">
                    <a:lumMod val="50000"/>
                  </a:srgbClr>
                </a:solidFill>
              </a:rPr>
              <a:t>Testing</a:t>
            </a:r>
            <a:endParaRPr lang="en-US" sz="1500" b="1" dirty="0">
              <a:solidFill>
                <a:srgbClr val="EEECE1">
                  <a:lumMod val="50000"/>
                </a:srgbClr>
              </a:solidFill>
            </a:endParaRPr>
          </a:p>
        </p:txBody>
      </p:sp>
      <p:sp>
        <p:nvSpPr>
          <p:cNvPr id="51" name="50 Pentágono"/>
          <p:cNvSpPr/>
          <p:nvPr/>
        </p:nvSpPr>
        <p:spPr>
          <a:xfrm>
            <a:off x="96899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1</a:t>
            </a:r>
          </a:p>
          <a:p>
            <a:pPr algn="ctr" fontAlgn="base">
              <a:spcBef>
                <a:spcPct val="0"/>
              </a:spcBef>
              <a:spcAft>
                <a:spcPct val="0"/>
              </a:spcAft>
            </a:pPr>
            <a:r>
              <a:rPr lang="es-CL" sz="1500" b="1" dirty="0">
                <a:solidFill>
                  <a:srgbClr val="EEECE1">
                    <a:lumMod val="50000"/>
                  </a:srgbClr>
                </a:solidFill>
              </a:rPr>
              <a:t>Inicio</a:t>
            </a:r>
          </a:p>
        </p:txBody>
      </p:sp>
      <p:sp>
        <p:nvSpPr>
          <p:cNvPr id="52" name="51 Pentágono"/>
          <p:cNvSpPr/>
          <p:nvPr/>
        </p:nvSpPr>
        <p:spPr>
          <a:xfrm>
            <a:off x="258883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2</a:t>
            </a:r>
          </a:p>
          <a:p>
            <a:pPr algn="ctr" fontAlgn="base">
              <a:spcBef>
                <a:spcPct val="0"/>
              </a:spcBef>
              <a:spcAft>
                <a:spcPct val="0"/>
              </a:spcAft>
            </a:pPr>
            <a:r>
              <a:rPr lang="es-CL" sz="1500" b="1" dirty="0">
                <a:solidFill>
                  <a:srgbClr val="EEECE1">
                    <a:lumMod val="50000"/>
                  </a:srgbClr>
                </a:solidFill>
              </a:rPr>
              <a:t>Diseño</a:t>
            </a:r>
          </a:p>
        </p:txBody>
      </p:sp>
      <p:sp>
        <p:nvSpPr>
          <p:cNvPr id="53" name="52 Pentágono"/>
          <p:cNvSpPr/>
          <p:nvPr/>
        </p:nvSpPr>
        <p:spPr>
          <a:xfrm>
            <a:off x="420867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3</a:t>
            </a:r>
          </a:p>
          <a:p>
            <a:pPr algn="ctr" fontAlgn="base">
              <a:spcBef>
                <a:spcPct val="0"/>
              </a:spcBef>
              <a:spcAft>
                <a:spcPct val="0"/>
              </a:spcAft>
            </a:pPr>
            <a:r>
              <a:rPr lang="es-CL" sz="1500" b="1" dirty="0">
                <a:solidFill>
                  <a:srgbClr val="EEECE1">
                    <a:lumMod val="50000"/>
                  </a:srgbClr>
                </a:solidFill>
              </a:rPr>
              <a:t>Planificación</a:t>
            </a:r>
          </a:p>
        </p:txBody>
      </p:sp>
      <p:sp>
        <p:nvSpPr>
          <p:cNvPr id="54" name="53 Pentágono"/>
          <p:cNvSpPr/>
          <p:nvPr/>
        </p:nvSpPr>
        <p:spPr>
          <a:xfrm>
            <a:off x="5828511" y="5786651"/>
            <a:ext cx="1553140" cy="60059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500" b="1" dirty="0">
                <a:solidFill>
                  <a:srgbClr val="EEECE1">
                    <a:lumMod val="50000"/>
                  </a:srgbClr>
                </a:solidFill>
              </a:rPr>
              <a:t>4</a:t>
            </a:r>
          </a:p>
          <a:p>
            <a:pPr algn="ctr" fontAlgn="base">
              <a:spcBef>
                <a:spcPct val="0"/>
              </a:spcBef>
              <a:spcAft>
                <a:spcPct val="0"/>
              </a:spcAft>
            </a:pPr>
            <a:r>
              <a:rPr lang="es-CL" sz="1500" b="1" dirty="0">
                <a:solidFill>
                  <a:srgbClr val="EEECE1">
                    <a:lumMod val="50000"/>
                  </a:srgbClr>
                </a:solidFill>
              </a:rPr>
              <a:t>Ejecución</a:t>
            </a:r>
          </a:p>
        </p:txBody>
      </p:sp>
      <p:sp>
        <p:nvSpPr>
          <p:cNvPr id="55" name="54 Pentágono"/>
          <p:cNvSpPr/>
          <p:nvPr/>
        </p:nvSpPr>
        <p:spPr>
          <a:xfrm>
            <a:off x="7448353" y="5786651"/>
            <a:ext cx="1553140" cy="600592"/>
          </a:xfrm>
          <a:prstGeom prst="homePlate">
            <a:avLst/>
          </a:prstGeom>
          <a:gradFill flip="none" rotWithShape="1">
            <a:gsLst>
              <a:gs pos="24000">
                <a:schemeClr val="accent3">
                  <a:tint val="100000"/>
                  <a:shade val="100000"/>
                  <a:satMod val="130000"/>
                </a:schemeClr>
              </a:gs>
              <a:gs pos="65000">
                <a:schemeClr val="accent3">
                  <a:tint val="100000"/>
                  <a:shade val="100000"/>
                  <a:satMod val="130000"/>
                </a:schemeClr>
              </a:gs>
              <a:gs pos="100000">
                <a:schemeClr val="accent3">
                  <a:tint val="50000"/>
                  <a:shade val="100000"/>
                  <a:satMod val="350000"/>
                </a:scheme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fontAlgn="base">
              <a:spcBef>
                <a:spcPct val="0"/>
              </a:spcBef>
              <a:spcAft>
                <a:spcPct val="0"/>
              </a:spcAft>
            </a:pPr>
            <a:r>
              <a:rPr lang="es-CL" sz="1450" b="1" dirty="0">
                <a:solidFill>
                  <a:prstClr val="black"/>
                </a:solidFill>
              </a:rPr>
              <a:t>5</a:t>
            </a:r>
          </a:p>
          <a:p>
            <a:pPr algn="ctr" fontAlgn="base">
              <a:spcBef>
                <a:spcPct val="0"/>
              </a:spcBef>
              <a:spcAft>
                <a:spcPct val="0"/>
              </a:spcAft>
            </a:pPr>
            <a:r>
              <a:rPr lang="es-CL" sz="1450" b="1" dirty="0">
                <a:solidFill>
                  <a:prstClr val="black"/>
                </a:solidFill>
              </a:rPr>
              <a:t>Cierre</a:t>
            </a:r>
          </a:p>
        </p:txBody>
      </p:sp>
      <p:sp>
        <p:nvSpPr>
          <p:cNvPr id="56" name="AutoShape 38"/>
          <p:cNvSpPr>
            <a:spLocks noChangeArrowheads="1"/>
          </p:cNvSpPr>
          <p:nvPr>
            <p:custDataLst>
              <p:tags r:id="rId11"/>
            </p:custDataLst>
          </p:nvPr>
        </p:nvSpPr>
        <p:spPr bwMode="auto">
          <a:xfrm>
            <a:off x="969004" y="3417091"/>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srgbClr val="EEECE1">
                    <a:lumMod val="50000"/>
                  </a:srgbClr>
                </a:solidFill>
              </a:rPr>
              <a:t>Arquitectura</a:t>
            </a:r>
            <a:endParaRPr lang="en-US" sz="1500" b="1" dirty="0">
              <a:solidFill>
                <a:srgbClr val="EEECE1">
                  <a:lumMod val="50000"/>
                </a:srgbClr>
              </a:solidFill>
            </a:endParaRPr>
          </a:p>
        </p:txBody>
      </p:sp>
      <p:sp>
        <p:nvSpPr>
          <p:cNvPr id="57" name="AutoShape 38"/>
          <p:cNvSpPr>
            <a:spLocks noChangeArrowheads="1"/>
          </p:cNvSpPr>
          <p:nvPr>
            <p:custDataLst>
              <p:tags r:id="rId12"/>
            </p:custDataLst>
          </p:nvPr>
        </p:nvSpPr>
        <p:spPr bwMode="auto">
          <a:xfrm>
            <a:off x="969004" y="3859768"/>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err="1">
                <a:solidFill>
                  <a:srgbClr val="EEECE1">
                    <a:lumMod val="50000"/>
                  </a:srgbClr>
                </a:solidFill>
              </a:rPr>
              <a:t>Ingeniería</a:t>
            </a:r>
            <a:r>
              <a:rPr lang="en-US" sz="1500" b="1" dirty="0">
                <a:solidFill>
                  <a:srgbClr val="EEECE1">
                    <a:lumMod val="50000"/>
                  </a:srgbClr>
                </a:solidFill>
              </a:rPr>
              <a:t> de </a:t>
            </a:r>
            <a:r>
              <a:rPr lang="en-US" sz="1500" b="1" dirty="0" err="1">
                <a:solidFill>
                  <a:srgbClr val="EEECE1">
                    <a:lumMod val="50000"/>
                  </a:srgbClr>
                </a:solidFill>
              </a:rPr>
              <a:t>Procesos</a:t>
            </a:r>
            <a:endParaRPr lang="en-US" sz="1500" b="1" dirty="0">
              <a:solidFill>
                <a:srgbClr val="EEECE1">
                  <a:lumMod val="50000"/>
                </a:srgbClr>
              </a:solidFill>
            </a:endParaRPr>
          </a:p>
        </p:txBody>
      </p:sp>
      <p:sp>
        <p:nvSpPr>
          <p:cNvPr id="22" name="1 Llamada rectangular"/>
          <p:cNvSpPr/>
          <p:nvPr/>
        </p:nvSpPr>
        <p:spPr>
          <a:xfrm rot="5400000">
            <a:off x="6070491" y="-1785199"/>
            <a:ext cx="521086" cy="5625930"/>
          </a:xfrm>
          <a:prstGeom prst="wedgeRectCallout">
            <a:avLst>
              <a:gd name="adj1" fmla="val 6565"/>
              <a:gd name="adj2" fmla="val 5813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Usuario debe emitir el DAU (Documento de Aceptación de Usuario) y entregarlo al Líder del Proyecto para que lo suba a PPM.</a:t>
            </a:r>
          </a:p>
        </p:txBody>
      </p:sp>
      <p:sp>
        <p:nvSpPr>
          <p:cNvPr id="31" name="Título 2"/>
          <p:cNvSpPr txBox="1">
            <a:spLocks/>
          </p:cNvSpPr>
          <p:nvPr/>
        </p:nvSpPr>
        <p:spPr bwMode="auto">
          <a:xfrm>
            <a:off x="118171" y="53173"/>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Desarrollo Tradicional (</a:t>
            </a:r>
            <a:r>
              <a:rPr lang="es-ES" sz="2300" dirty="0">
                <a:solidFill>
                  <a:prstClr val="white"/>
                </a:solidFill>
              </a:rPr>
              <a:t>Versión 1.0)</a:t>
            </a:r>
            <a:endParaRPr lang="es-CL" sz="2300" dirty="0"/>
          </a:p>
        </p:txBody>
      </p:sp>
      <p:pic>
        <p:nvPicPr>
          <p:cNvPr id="45" name="Picture 2" descr="http://cdn.flaticon.com/png/256/32329.png">
            <a:hlinkClick r:id="" action="ppaction://noaction"/>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93891" y="5250373"/>
            <a:ext cx="594472" cy="594472"/>
          </a:xfrm>
          <a:prstGeom prst="rect">
            <a:avLst/>
          </a:prstGeom>
          <a:noFill/>
          <a:extLst>
            <a:ext uri="{909E8E84-426E-40DD-AFC4-6F175D3DCCD1}">
              <a14:hiddenFill xmlns:a14="http://schemas.microsoft.com/office/drawing/2010/main">
                <a:solidFill>
                  <a:srgbClr val="FFFFFF"/>
                </a:solidFill>
              </a14:hiddenFill>
            </a:ext>
          </a:extLst>
        </p:spPr>
      </p:pic>
      <p:sp>
        <p:nvSpPr>
          <p:cNvPr id="23" name="1 Llamada rectangular"/>
          <p:cNvSpPr/>
          <p:nvPr/>
        </p:nvSpPr>
        <p:spPr>
          <a:xfrm rot="5400000">
            <a:off x="5559965" y="-641411"/>
            <a:ext cx="1383828" cy="5625930"/>
          </a:xfrm>
          <a:prstGeom prst="wedgeRectCallout">
            <a:avLst>
              <a:gd name="adj1" fmla="val 6565"/>
              <a:gd name="adj2" fmla="val 5813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200" dirty="0">
                <a:solidFill>
                  <a:prstClr val="black"/>
                </a:solidFill>
                <a:latin typeface="Arial" charset="0"/>
              </a:rPr>
              <a:t>Si se cumplen las precondiciones establecidas para el cierre del proyecto, el departamento Gestión de Procesos Internos confeccionará la documentación asociada al término administrativo y presupuestario del proyecto, siempre que los documentos solicitados al Líder del Proyecto (Formulario de Traspaso de Desarrollo a Soporte) y Usuario (Documento de Aprobación de Usuario), hayan sido debidamente registrados por ambos, en la herramienta de administración de proyectos (PPM).</a:t>
            </a:r>
          </a:p>
        </p:txBody>
      </p:sp>
      <p:sp>
        <p:nvSpPr>
          <p:cNvPr id="32" name="1 Llamada rectangular"/>
          <p:cNvSpPr/>
          <p:nvPr/>
        </p:nvSpPr>
        <p:spPr>
          <a:xfrm rot="5400000">
            <a:off x="4285889" y="484865"/>
            <a:ext cx="3931980" cy="5625930"/>
          </a:xfrm>
          <a:prstGeom prst="wedgeRectCallout">
            <a:avLst>
              <a:gd name="adj1" fmla="val -12295"/>
              <a:gd name="adj2" fmla="val 5764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El Líder del Proyecto debe actuar como coordinador con el proveedor de desarrollo para la planificación, ejecución y control de las tareas de desarrollo y en esta etapa para coordinar las labores de toma de control del producto por parte de la fábrica de continuidad.</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también debe coordinar a las distintas áreas que participan en el desarrollo, informándoles los avances y exigiéndoles también el cumplimientos de las actividades acordadas en el plan del proyecto, en particular en esta etapa se concentra en la coordinación con la Fábrica de Continuidad y con la Gerencia de PMO y Gestión, en particular para que esta última ejecute el cierre oficial del proyecto en PPM, cuando se cumplan las condiciones para ello. </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actúa como moderador de la o las reuniones de planeamiento, levantando las actas de reunión y estableciendo el Plan de Requerimientos que gobernará el desarrollo del proyecto.</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El Líder del Proyecto genera documentos con los acuerdos que se vayan tomando durante la ejecución del proyectos  y los sube a PPM, como evidencia del resultado de las labores de control y seguimiento.  Es responsabilidad del Líder del Proyecto mantener actualizada la Carta Gantt del Proyecto y el estado de avance del proyecto en PPM..</a:t>
            </a:r>
          </a:p>
        </p:txBody>
      </p:sp>
      <p:sp>
        <p:nvSpPr>
          <p:cNvPr id="24" name="1 Llamada rectangular"/>
          <p:cNvSpPr/>
          <p:nvPr/>
        </p:nvSpPr>
        <p:spPr>
          <a:xfrm rot="5400000">
            <a:off x="5322869" y="452718"/>
            <a:ext cx="1858020" cy="5625930"/>
          </a:xfrm>
          <a:prstGeom prst="wedgeRectCallout">
            <a:avLst>
              <a:gd name="adj1" fmla="val 6565"/>
              <a:gd name="adj2" fmla="val 5813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Durante este etapa deben apoyar el proceso de toma de control por parte de la fábrica de continuidad, para ello deberán trabajar con miembros de la fábrica de continuidad, producción y el proveedor de continuidad para el traspaso de conocimiento y la generación de la documentación requerida para el traspaso.</a:t>
            </a:r>
          </a:p>
          <a:p>
            <a:pPr fontAlgn="base">
              <a:spcBef>
                <a:spcPct val="0"/>
              </a:spcBef>
              <a:spcAft>
                <a:spcPct val="0"/>
              </a:spcAft>
            </a:pPr>
            <a:r>
              <a:rPr lang="es-CL" sz="1200" dirty="0">
                <a:solidFill>
                  <a:prstClr val="black"/>
                </a:solidFill>
                <a:latin typeface="Arial" charset="0"/>
              </a:rPr>
              <a:t> </a:t>
            </a:r>
          </a:p>
          <a:p>
            <a:pPr fontAlgn="base">
              <a:spcBef>
                <a:spcPct val="0"/>
              </a:spcBef>
              <a:spcAft>
                <a:spcPct val="0"/>
              </a:spcAft>
            </a:pPr>
            <a:r>
              <a:rPr lang="es-CL" sz="1200" dirty="0">
                <a:solidFill>
                  <a:prstClr val="black"/>
                </a:solidFill>
                <a:latin typeface="Arial" charset="0"/>
              </a:rPr>
              <a:t>Posterior a la toma de control se requiere que el equipo de proyecto, acompañe al equipo de continuidad en los primeros 3 incidentes.</a:t>
            </a:r>
          </a:p>
          <a:p>
            <a:pPr fontAlgn="base">
              <a:spcBef>
                <a:spcPct val="0"/>
              </a:spcBef>
              <a:spcAft>
                <a:spcPct val="0"/>
              </a:spcAft>
            </a:pPr>
            <a:endParaRPr lang="es-CL" sz="1200" dirty="0">
              <a:solidFill>
                <a:prstClr val="black"/>
              </a:solidFill>
              <a:latin typeface="Arial" charset="0"/>
            </a:endParaRPr>
          </a:p>
        </p:txBody>
      </p:sp>
      <p:sp>
        <p:nvSpPr>
          <p:cNvPr id="25" name="1 Llamada rectangular"/>
          <p:cNvSpPr/>
          <p:nvPr/>
        </p:nvSpPr>
        <p:spPr>
          <a:xfrm rot="5400000">
            <a:off x="5957684" y="2120425"/>
            <a:ext cx="588389" cy="5625930"/>
          </a:xfrm>
          <a:prstGeom prst="wedgeRectCallout">
            <a:avLst>
              <a:gd name="adj1" fmla="val 94386"/>
              <a:gd name="adj2" fmla="val 66592"/>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fontAlgn="base">
              <a:spcBef>
                <a:spcPct val="0"/>
              </a:spcBef>
              <a:spcAft>
                <a:spcPct val="0"/>
              </a:spcAft>
            </a:pPr>
            <a:r>
              <a:rPr lang="es-CL" sz="1200" dirty="0">
                <a:solidFill>
                  <a:prstClr val="black"/>
                </a:solidFill>
                <a:latin typeface="Arial" charset="0"/>
              </a:rPr>
              <a:t>En la etapa de cierre es necesaria su activa participación para liderar el proceso de toma de control del producto.</a:t>
            </a:r>
          </a:p>
        </p:txBody>
      </p:sp>
    </p:spTree>
    <p:extLst>
      <p:ext uri="{BB962C8B-B14F-4D97-AF65-F5344CB8AC3E}">
        <p14:creationId xmlns:p14="http://schemas.microsoft.com/office/powerpoint/2010/main" val="3839850525"/>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1" restart="whenNotActive" fill="hold" evtFilter="cancelBubble" nodeType="interactiveSeq">
                <p:stCondLst>
                  <p:cond evt="onClick" delay="0">
                    <p:tgtEl>
                      <p:spTgt spid="30"/>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0" restart="whenNotActive" fill="hold" evtFilter="cancelBubble" nodeType="interactiveSeq">
                <p:stCondLst>
                  <p:cond evt="onClick" delay="0">
                    <p:tgtEl>
                      <p:spTgt spid="47"/>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29" restart="whenNotActive" fill="hold" evtFilter="cancelBubble" nodeType="interactiveSeq">
                <p:stCondLst>
                  <p:cond evt="onClick" delay="0">
                    <p:tgtEl>
                      <p:spTgt spid="49"/>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8" restart="whenNotActive" fill="hold" evtFilter="cancelBubble" nodeType="interactiveSeq">
                <p:stCondLst>
                  <p:cond evt="onClick" delay="0">
                    <p:tgtEl>
                      <p:spTgt spid="46"/>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childTnLst>
        </p:cTn>
      </p:par>
    </p:tnLst>
    <p:bldLst>
      <p:bldP spid="22" grpId="0" animBg="1"/>
      <p:bldP spid="22" grpId="1" animBg="1"/>
      <p:bldP spid="23" grpId="0" animBg="1"/>
      <p:bldP spid="23" grpId="1" animBg="1"/>
      <p:bldP spid="32" grpId="0" animBg="1"/>
      <p:bldP spid="32" grpId="1" animBg="1"/>
      <p:bldP spid="24" grpId="0" animBg="1"/>
      <p:bldP spid="24" grpId="1" animBg="1"/>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ítulo 2"/>
          <p:cNvSpPr txBox="1">
            <a:spLocks/>
          </p:cNvSpPr>
          <p:nvPr/>
        </p:nvSpPr>
        <p:spPr bwMode="auto">
          <a:xfrm>
            <a:off x="0" y="5165725"/>
            <a:ext cx="9144000" cy="76944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342900" indent="-342900" algn="ctr" defTabSz="457200" fontAlgn="base">
              <a:spcBef>
                <a:spcPct val="0"/>
              </a:spcBef>
              <a:spcAft>
                <a:spcPct val="0"/>
              </a:spcAft>
              <a:buClr>
                <a:srgbClr val="9BBB59">
                  <a:lumMod val="50000"/>
                  <a:lumOff val="50000"/>
                </a:srgbClr>
              </a:buClr>
              <a:buFont typeface="Arial" pitchFamily="34" charset="0"/>
              <a:buNone/>
              <a:defRPr/>
            </a:pPr>
            <a:r>
              <a:rPr lang="es-ES" sz="2400" b="1" dirty="0">
                <a:solidFill>
                  <a:srgbClr val="558ED5"/>
                </a:solidFill>
                <a:ea typeface="ＭＳ Ｐゴシック" charset="0"/>
                <a:cs typeface="ＭＳ Ｐゴシック" charset="0"/>
              </a:rPr>
              <a:t>Gerencia Operaciones y Tecnología</a:t>
            </a:r>
          </a:p>
          <a:p>
            <a:pPr marL="342900" indent="-342900" algn="ctr" defTabSz="457200" fontAlgn="base">
              <a:spcBef>
                <a:spcPct val="0"/>
              </a:spcBef>
              <a:spcAft>
                <a:spcPct val="0"/>
              </a:spcAft>
              <a:buClr>
                <a:srgbClr val="4F81BD"/>
              </a:buClr>
              <a:buFont typeface="Arial" pitchFamily="34" charset="0"/>
              <a:buNone/>
              <a:defRPr/>
            </a:pPr>
            <a:r>
              <a:rPr lang="es-ES" sz="2000" dirty="0">
                <a:solidFill>
                  <a:srgbClr val="558ED5"/>
                </a:solidFill>
                <a:ea typeface="ＭＳ Ｐゴシック" pitchFamily="34" charset="-128"/>
              </a:rPr>
              <a:t>Septiembre de 2014</a:t>
            </a:r>
          </a:p>
        </p:txBody>
      </p:sp>
      <p:sp>
        <p:nvSpPr>
          <p:cNvPr id="6" name="Título 1"/>
          <p:cNvSpPr txBox="1">
            <a:spLocks/>
          </p:cNvSpPr>
          <p:nvPr/>
        </p:nvSpPr>
        <p:spPr bwMode="auto">
          <a:xfrm>
            <a:off x="0" y="1541416"/>
            <a:ext cx="9144000" cy="15675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r>
              <a:rPr lang="es-CL" sz="3600" b="1" dirty="0">
                <a:solidFill>
                  <a:srgbClr val="7F7F7F"/>
                </a:solidFill>
                <a:ea typeface="ＭＳ Ｐゴシック" charset="0"/>
                <a:cs typeface="ＭＳ Ｐゴシック" charset="0"/>
              </a:rPr>
              <a:t>Estrategia DIVOT - TECNOLOGÍA</a:t>
            </a:r>
          </a:p>
          <a:p>
            <a:pPr algn="ctr" defTabSz="457200">
              <a:spcBef>
                <a:spcPct val="0"/>
              </a:spcBef>
              <a:defRPr/>
            </a:pPr>
            <a:r>
              <a:rPr lang="es-CL" sz="3600" b="1" dirty="0">
                <a:solidFill>
                  <a:srgbClr val="7F7F7F"/>
                </a:solidFill>
                <a:ea typeface="ＭＳ Ｐゴシック" charset="0"/>
                <a:cs typeface="ＭＳ Ｐゴシック" charset="0"/>
              </a:rPr>
              <a:t>Incrementar Nivel de Madurez </a:t>
            </a:r>
          </a:p>
          <a:p>
            <a:pPr algn="ctr" defTabSz="457200">
              <a:spcBef>
                <a:spcPct val="0"/>
              </a:spcBef>
              <a:defRPr/>
            </a:pPr>
            <a:r>
              <a:rPr lang="es-CL" sz="3600" b="1" dirty="0">
                <a:solidFill>
                  <a:srgbClr val="7F7F7F"/>
                </a:solidFill>
                <a:ea typeface="ＭＳ Ｐゴシック" charset="0"/>
                <a:cs typeface="ＭＳ Ｐゴシック" charset="0"/>
              </a:rPr>
              <a:t>del Proceso de Desarrollo de Software</a:t>
            </a: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endParaRPr lang="es-CL" sz="3600" b="1" dirty="0">
              <a:solidFill>
                <a:srgbClr val="7F7F7F"/>
              </a:solidFill>
              <a:ea typeface="ＭＳ Ｐゴシック" charset="0"/>
              <a:cs typeface="ＭＳ Ｐゴシック" charset="0"/>
            </a:endParaRPr>
          </a:p>
          <a:p>
            <a:pPr algn="ctr" defTabSz="457200">
              <a:spcBef>
                <a:spcPct val="0"/>
              </a:spcBef>
              <a:defRPr/>
            </a:pPr>
            <a:r>
              <a:rPr lang="es-CL" sz="3600" b="1" dirty="0">
                <a:solidFill>
                  <a:srgbClr val="7F7F7F"/>
                </a:solidFill>
                <a:ea typeface="ＭＳ Ｐゴシック" charset="0"/>
                <a:cs typeface="ＭＳ Ｐゴシック" charset="0"/>
              </a:rPr>
              <a:t>Gracias</a:t>
            </a:r>
          </a:p>
        </p:txBody>
      </p:sp>
    </p:spTree>
    <p:extLst>
      <p:ext uri="{BB962C8B-B14F-4D97-AF65-F5344CB8AC3E}">
        <p14:creationId xmlns:p14="http://schemas.microsoft.com/office/powerpoint/2010/main" val="3036009968"/>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3" name="2 Rectángulo"/>
          <p:cNvSpPr/>
          <p:nvPr/>
        </p:nvSpPr>
        <p:spPr>
          <a:xfrm>
            <a:off x="1573537" y="917290"/>
            <a:ext cx="6440911" cy="5478423"/>
          </a:xfrm>
          <a:prstGeom prst="rect">
            <a:avLst/>
          </a:prstGeom>
        </p:spPr>
        <p:txBody>
          <a:bodyPr wrap="square">
            <a:spAutoFit/>
          </a:bodyPr>
          <a:lstStyle/>
          <a:p>
            <a:pPr fontAlgn="base">
              <a:spcBef>
                <a:spcPct val="0"/>
              </a:spcBef>
              <a:spcAft>
                <a:spcPct val="0"/>
              </a:spcAft>
            </a:pPr>
            <a:r>
              <a:rPr lang="es-CL" sz="1400" dirty="0">
                <a:solidFill>
                  <a:prstClr val="black"/>
                </a:solidFill>
              </a:rPr>
              <a:t>Clasificación de Proyectos</a:t>
            </a:r>
          </a:p>
          <a:p>
            <a:pPr lvl="1" fontAlgn="base">
              <a:spcBef>
                <a:spcPct val="0"/>
              </a:spcBef>
              <a:spcAft>
                <a:spcPct val="0"/>
              </a:spcAft>
            </a:pPr>
            <a:r>
              <a:rPr lang="es-CL" sz="1400" dirty="0">
                <a:solidFill>
                  <a:prstClr val="black"/>
                </a:solidFill>
              </a:rPr>
              <a:t>Menores ( &lt;= 2.300 UF)</a:t>
            </a:r>
          </a:p>
          <a:p>
            <a:pPr lvl="1" fontAlgn="base">
              <a:spcBef>
                <a:spcPct val="0"/>
              </a:spcBef>
              <a:spcAft>
                <a:spcPct val="0"/>
              </a:spcAft>
            </a:pPr>
            <a:r>
              <a:rPr lang="es-CL" sz="1400" dirty="0">
                <a:solidFill>
                  <a:prstClr val="black"/>
                </a:solidFill>
              </a:rPr>
              <a:t>Medianos (&gt; 2.300 y &lt;= 12.500 UF)</a:t>
            </a:r>
          </a:p>
          <a:p>
            <a:pPr lvl="1" fontAlgn="base">
              <a:spcBef>
                <a:spcPct val="0"/>
              </a:spcBef>
              <a:spcAft>
                <a:spcPct val="0"/>
              </a:spcAft>
            </a:pPr>
            <a:r>
              <a:rPr lang="es-CL" sz="1400" dirty="0">
                <a:solidFill>
                  <a:prstClr val="black"/>
                </a:solidFill>
              </a:rPr>
              <a:t>Grandes (&gt; 12.500 UF)</a:t>
            </a:r>
          </a:p>
          <a:p>
            <a:pPr fontAlgn="base">
              <a:spcBef>
                <a:spcPct val="0"/>
              </a:spcBef>
              <a:spcAft>
                <a:spcPct val="0"/>
              </a:spcAft>
            </a:pPr>
            <a:r>
              <a:rPr lang="es-CL" sz="1400" dirty="0">
                <a:solidFill>
                  <a:prstClr val="black"/>
                </a:solidFill>
              </a:rPr>
              <a:t>Metodologías de Administración de Proyectos:</a:t>
            </a:r>
          </a:p>
          <a:p>
            <a:pPr lvl="1" fontAlgn="base">
              <a:spcBef>
                <a:spcPct val="0"/>
              </a:spcBef>
              <a:spcAft>
                <a:spcPct val="0"/>
              </a:spcAft>
            </a:pPr>
            <a:r>
              <a:rPr lang="es-CL" sz="1400" dirty="0">
                <a:solidFill>
                  <a:prstClr val="black"/>
                </a:solidFill>
              </a:rPr>
              <a:t>Metodología Agile (Duración no superior a 3 meses)</a:t>
            </a:r>
          </a:p>
          <a:p>
            <a:pPr lvl="2" fontAlgn="base">
              <a:spcBef>
                <a:spcPct val="0"/>
              </a:spcBef>
              <a:spcAft>
                <a:spcPct val="0"/>
              </a:spcAft>
            </a:pPr>
            <a:r>
              <a:rPr lang="es-CL" sz="1400" dirty="0">
                <a:solidFill>
                  <a:prstClr val="black"/>
                </a:solidFill>
              </a:rPr>
              <a:t>Menores y Medianos</a:t>
            </a:r>
          </a:p>
          <a:p>
            <a:pPr lvl="1" fontAlgn="base">
              <a:spcBef>
                <a:spcPct val="0"/>
              </a:spcBef>
              <a:spcAft>
                <a:spcPct val="0"/>
              </a:spcAft>
            </a:pPr>
            <a:r>
              <a:rPr lang="es-CL" sz="1400" dirty="0">
                <a:solidFill>
                  <a:prstClr val="black"/>
                </a:solidFill>
              </a:rPr>
              <a:t>Metodología Tradicional, Iterativo e Incremental (No tiene límite de duración)</a:t>
            </a:r>
          </a:p>
          <a:p>
            <a:pPr lvl="2" fontAlgn="base">
              <a:spcBef>
                <a:spcPct val="0"/>
              </a:spcBef>
              <a:spcAft>
                <a:spcPct val="0"/>
              </a:spcAft>
            </a:pPr>
            <a:r>
              <a:rPr lang="es-CL" sz="1400" dirty="0">
                <a:solidFill>
                  <a:prstClr val="black"/>
                </a:solidFill>
              </a:rPr>
              <a:t>Proyectos Menores, Medianos y Grandes</a:t>
            </a:r>
          </a:p>
          <a:p>
            <a:pPr fontAlgn="base">
              <a:spcBef>
                <a:spcPct val="0"/>
              </a:spcBef>
              <a:spcAft>
                <a:spcPct val="0"/>
              </a:spcAft>
            </a:pPr>
            <a:r>
              <a:rPr lang="es-CL" sz="1400" dirty="0">
                <a:solidFill>
                  <a:prstClr val="black"/>
                </a:solidFill>
              </a:rPr>
              <a:t>Hacer uso más homogéneo de Técnicas Modernas de Modelamiento:</a:t>
            </a:r>
          </a:p>
          <a:p>
            <a:pPr lvl="1" fontAlgn="base">
              <a:spcBef>
                <a:spcPct val="0"/>
              </a:spcBef>
              <a:spcAft>
                <a:spcPct val="0"/>
              </a:spcAft>
            </a:pPr>
            <a:r>
              <a:rPr lang="es-CL" sz="1400" dirty="0">
                <a:solidFill>
                  <a:prstClr val="black"/>
                </a:solidFill>
              </a:rPr>
              <a:t>Modelamiento de procesos en la Notación BPMN.</a:t>
            </a:r>
          </a:p>
          <a:p>
            <a:pPr lvl="1" fontAlgn="base">
              <a:spcBef>
                <a:spcPct val="0"/>
              </a:spcBef>
              <a:spcAft>
                <a:spcPct val="0"/>
              </a:spcAft>
            </a:pPr>
            <a:r>
              <a:rPr lang="es-CL" sz="1400" dirty="0">
                <a:solidFill>
                  <a:prstClr val="black"/>
                </a:solidFill>
              </a:rPr>
              <a:t>Requerimientos, Desarrollo y Pruebas guiadas por Casos de Uso</a:t>
            </a:r>
          </a:p>
          <a:p>
            <a:pPr lvl="1" fontAlgn="base">
              <a:spcBef>
                <a:spcPct val="0"/>
              </a:spcBef>
              <a:spcAft>
                <a:spcPct val="0"/>
              </a:spcAft>
            </a:pPr>
            <a:r>
              <a:rPr lang="es-CL" sz="1400" dirty="0">
                <a:solidFill>
                  <a:prstClr val="black"/>
                </a:solidFill>
              </a:rPr>
              <a:t>Modelamiento Visual en UML (Análisis y Diseño)</a:t>
            </a:r>
          </a:p>
          <a:p>
            <a:pPr fontAlgn="base">
              <a:spcBef>
                <a:spcPct val="0"/>
              </a:spcBef>
              <a:spcAft>
                <a:spcPct val="0"/>
              </a:spcAft>
            </a:pPr>
            <a:r>
              <a:rPr lang="es-CL" sz="1400" dirty="0">
                <a:solidFill>
                  <a:prstClr val="black"/>
                </a:solidFill>
              </a:rPr>
              <a:t>Estimaciones de Tamaño de Proyectos basadas en Puntos de Función.</a:t>
            </a:r>
          </a:p>
          <a:p>
            <a:pPr fontAlgn="base">
              <a:spcBef>
                <a:spcPct val="0"/>
              </a:spcBef>
              <a:spcAft>
                <a:spcPct val="0"/>
              </a:spcAft>
            </a:pPr>
            <a:r>
              <a:rPr lang="es-CL" sz="1400" dirty="0">
                <a:solidFill>
                  <a:prstClr val="black"/>
                </a:solidFill>
              </a:rPr>
              <a:t>Dar apoyo a los proyectos desde su inicio hasta su término:</a:t>
            </a:r>
          </a:p>
          <a:p>
            <a:pPr lvl="1" fontAlgn="base">
              <a:spcBef>
                <a:spcPct val="0"/>
              </a:spcBef>
              <a:spcAft>
                <a:spcPct val="0"/>
              </a:spcAft>
            </a:pPr>
            <a:r>
              <a:rPr lang="es-CL" sz="1400" dirty="0">
                <a:solidFill>
                  <a:prstClr val="black"/>
                </a:solidFill>
              </a:rPr>
              <a:t>Comité de Procesos (Revisión y Cambios en el  Proceso de Desarrollo)</a:t>
            </a:r>
          </a:p>
          <a:p>
            <a:pPr lvl="1" fontAlgn="base">
              <a:spcBef>
                <a:spcPct val="0"/>
              </a:spcBef>
              <a:spcAft>
                <a:spcPct val="0"/>
              </a:spcAft>
            </a:pPr>
            <a:r>
              <a:rPr lang="es-CL" sz="1400" dirty="0">
                <a:solidFill>
                  <a:prstClr val="black"/>
                </a:solidFill>
              </a:rPr>
              <a:t>Comité de Herramientas (Seleccionar las herramientas de desarrollo)</a:t>
            </a:r>
          </a:p>
          <a:p>
            <a:pPr lvl="1" fontAlgn="base">
              <a:spcBef>
                <a:spcPct val="0"/>
              </a:spcBef>
              <a:spcAft>
                <a:spcPct val="0"/>
              </a:spcAft>
            </a:pPr>
            <a:r>
              <a:rPr lang="es-CL" sz="1400" dirty="0">
                <a:solidFill>
                  <a:prstClr val="black"/>
                </a:solidFill>
              </a:rPr>
              <a:t>Calendario de </a:t>
            </a:r>
            <a:r>
              <a:rPr lang="es-CL" sz="1400" dirty="0" err="1">
                <a:solidFill>
                  <a:prstClr val="black"/>
                </a:solidFill>
              </a:rPr>
              <a:t>Release</a:t>
            </a:r>
            <a:r>
              <a:rPr lang="es-CL" sz="1400" dirty="0">
                <a:solidFill>
                  <a:prstClr val="black"/>
                </a:solidFill>
              </a:rPr>
              <a:t> (Planifica ambientes QA y los pasos a producción)</a:t>
            </a:r>
          </a:p>
          <a:p>
            <a:pPr lvl="1" fontAlgn="base">
              <a:spcBef>
                <a:spcPct val="0"/>
              </a:spcBef>
              <a:spcAft>
                <a:spcPct val="0"/>
              </a:spcAft>
            </a:pPr>
            <a:r>
              <a:rPr lang="es-CL" sz="1400" dirty="0">
                <a:solidFill>
                  <a:prstClr val="black"/>
                </a:solidFill>
              </a:rPr>
              <a:t>Comité de Priorización (Garantiza la agregación de valor de los proyectos).</a:t>
            </a:r>
          </a:p>
          <a:p>
            <a:pPr lvl="1" fontAlgn="base">
              <a:spcBef>
                <a:spcPct val="0"/>
              </a:spcBef>
              <a:spcAft>
                <a:spcPct val="0"/>
              </a:spcAft>
            </a:pPr>
            <a:r>
              <a:rPr lang="es-CL" sz="1400" dirty="0">
                <a:solidFill>
                  <a:prstClr val="black"/>
                </a:solidFill>
              </a:rPr>
              <a:t>Mesa de Trabajo Multidisciplinaria (Apoya el ciclo de vida del proyecto).</a:t>
            </a:r>
          </a:p>
          <a:p>
            <a:pPr lvl="1" fontAlgn="base">
              <a:spcBef>
                <a:spcPct val="0"/>
              </a:spcBef>
              <a:spcAft>
                <a:spcPct val="0"/>
              </a:spcAft>
            </a:pPr>
            <a:r>
              <a:rPr lang="es-CL" sz="1400" dirty="0">
                <a:solidFill>
                  <a:prstClr val="black"/>
                </a:solidFill>
              </a:rPr>
              <a:t>Simplificación de las tareas administrativas (PMO Apoya y Controla).</a:t>
            </a:r>
          </a:p>
          <a:p>
            <a:pPr lvl="1" fontAlgn="base">
              <a:spcBef>
                <a:spcPct val="0"/>
              </a:spcBef>
              <a:spcAft>
                <a:spcPct val="0"/>
              </a:spcAft>
            </a:pPr>
            <a:r>
              <a:rPr lang="es-CL" sz="1400" dirty="0">
                <a:solidFill>
                  <a:prstClr val="black"/>
                </a:solidFill>
              </a:rPr>
              <a:t>Administración de Ambientes Pre Productivos (Proveer Ambientes y Datos)</a:t>
            </a:r>
          </a:p>
          <a:p>
            <a:pPr lvl="1" fontAlgn="base">
              <a:spcBef>
                <a:spcPct val="0"/>
              </a:spcBef>
              <a:spcAft>
                <a:spcPct val="0"/>
              </a:spcAft>
            </a:pPr>
            <a:r>
              <a:rPr lang="es-CL" sz="1400" dirty="0">
                <a:solidFill>
                  <a:prstClr val="black"/>
                </a:solidFill>
              </a:rPr>
              <a:t>Control de Versiones a través de prácticas de SCM</a:t>
            </a:r>
          </a:p>
          <a:p>
            <a:pPr lvl="1" fontAlgn="base">
              <a:spcBef>
                <a:spcPct val="0"/>
              </a:spcBef>
              <a:spcAft>
                <a:spcPct val="0"/>
              </a:spcAft>
            </a:pPr>
            <a:r>
              <a:rPr lang="es-CL" sz="1400" dirty="0">
                <a:solidFill>
                  <a:prstClr val="black"/>
                </a:solidFill>
              </a:rPr>
              <a:t>Creación de Unidad Especializada de </a:t>
            </a:r>
            <a:r>
              <a:rPr lang="es-CL" sz="1400" dirty="0" err="1">
                <a:solidFill>
                  <a:prstClr val="black"/>
                </a:solidFill>
              </a:rPr>
              <a:t>Testing</a:t>
            </a:r>
            <a:r>
              <a:rPr lang="es-CL" sz="1400" dirty="0">
                <a:solidFill>
                  <a:prstClr val="black"/>
                </a:solidFill>
              </a:rPr>
              <a:t> (Automatización de Pruebas)</a:t>
            </a:r>
          </a:p>
          <a:p>
            <a:pPr lvl="1" fontAlgn="base">
              <a:spcBef>
                <a:spcPct val="0"/>
              </a:spcBef>
              <a:spcAft>
                <a:spcPct val="0"/>
              </a:spcAft>
            </a:pPr>
            <a:r>
              <a:rPr lang="es-CL" sz="1400" dirty="0">
                <a:solidFill>
                  <a:prstClr val="black"/>
                </a:solidFill>
              </a:rPr>
              <a:t>Implementación de planilla general de control de avances (</a:t>
            </a:r>
            <a:r>
              <a:rPr lang="es-CL" sz="1400" dirty="0" err="1">
                <a:solidFill>
                  <a:prstClr val="black"/>
                </a:solidFill>
              </a:rPr>
              <a:t>Milestone</a:t>
            </a:r>
            <a:r>
              <a:rPr lang="es-CL" sz="1400" dirty="0">
                <a:solidFill>
                  <a:prstClr val="black"/>
                </a:solidFill>
              </a:rPr>
              <a:t>).</a:t>
            </a:r>
          </a:p>
        </p:txBody>
      </p:sp>
      <p:sp>
        <p:nvSpPr>
          <p:cNvPr id="72" name="Rectangle 2"/>
          <p:cNvSpPr>
            <a:spLocks noChangeArrowheads="1"/>
          </p:cNvSpPr>
          <p:nvPr/>
        </p:nvSpPr>
        <p:spPr bwMode="auto">
          <a:xfrm>
            <a:off x="3529180" y="331078"/>
            <a:ext cx="22248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Quick </a:t>
            </a:r>
            <a:r>
              <a:rPr lang="es-CL" altLang="es-CL" b="1" dirty="0" err="1" smtClean="0">
                <a:solidFill>
                  <a:srgbClr val="4F81BD"/>
                </a:solidFill>
              </a:rPr>
              <a:t>Wins</a:t>
            </a:r>
            <a:endParaRPr lang="es-CL" altLang="es-CL" b="1" dirty="0">
              <a:solidFill>
                <a:srgbClr val="4F81BD"/>
              </a:solidFill>
            </a:endParaRPr>
          </a:p>
        </p:txBody>
      </p:sp>
    </p:spTree>
    <p:extLst>
      <p:ext uri="{BB962C8B-B14F-4D97-AF65-F5344CB8AC3E}">
        <p14:creationId xmlns:p14="http://schemas.microsoft.com/office/powerpoint/2010/main" val="10238771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Shape 72"/>
          <p:cNvSpPr/>
          <p:nvPr/>
        </p:nvSpPr>
        <p:spPr>
          <a:xfrm>
            <a:off x="0" y="0"/>
            <a:ext cx="9144000" cy="6858000"/>
          </a:xfrm>
          <a:prstGeom prst="rect">
            <a:avLst/>
          </a:prstGeom>
          <a:gradFill>
            <a:gsLst>
              <a:gs pos="0">
                <a:srgbClr val="0065C1"/>
              </a:gs>
              <a:gs pos="100000">
                <a:srgbClr val="00397A"/>
              </a:gs>
            </a:gsLst>
            <a:lin ang="5400000"/>
          </a:gradFill>
          <a:ln w="12700">
            <a:miter lim="400000"/>
          </a:ln>
        </p:spPr>
        <p:txBody>
          <a:bodyPr lIns="30004" tIns="30004" rIns="30004" bIns="30004" anchor="ctr"/>
          <a:lstStyle/>
          <a:p>
            <a:pPr algn="ctr" defTabSz="245359">
              <a:defRPr sz="3600">
                <a:solidFill>
                  <a:srgbClr val="FFFFFF"/>
                </a:solidFill>
                <a:latin typeface="Helvetica Light"/>
                <a:ea typeface="Helvetica Light"/>
                <a:cs typeface="Helvetica Light"/>
                <a:sym typeface="Helvetica Light"/>
              </a:defRPr>
            </a:pPr>
            <a:endParaRPr sz="1500" kern="0">
              <a:solidFill>
                <a:srgbClr val="FFFFFF"/>
              </a:solidFill>
              <a:latin typeface="Helvetica Light"/>
              <a:ea typeface="Helvetica Light"/>
              <a:cs typeface="Helvetica Light"/>
              <a:sym typeface="Helvetica Light"/>
            </a:endParaRPr>
          </a:p>
        </p:txBody>
      </p:sp>
      <p:pic>
        <p:nvPicPr>
          <p:cNvPr id="73" name="pasted-image.jpg"/>
          <p:cNvPicPr/>
          <p:nvPr/>
        </p:nvPicPr>
        <p:blipFill>
          <a:blip r:embed="rId2">
            <a:extLst/>
          </a:blip>
          <a:srcRect t="12808" b="12808"/>
          <a:stretch>
            <a:fillRect/>
          </a:stretch>
        </p:blipFill>
        <p:spPr>
          <a:xfrm>
            <a:off x="0" y="805951"/>
            <a:ext cx="9144000" cy="4534400"/>
          </a:xfrm>
          <a:prstGeom prst="rect">
            <a:avLst/>
          </a:prstGeom>
          <a:ln w="12700">
            <a:miter lim="400000"/>
          </a:ln>
        </p:spPr>
      </p:pic>
      <p:sp>
        <p:nvSpPr>
          <p:cNvPr id="74" name="Shape 74"/>
          <p:cNvSpPr/>
          <p:nvPr/>
        </p:nvSpPr>
        <p:spPr>
          <a:xfrm>
            <a:off x="5514975" y="5918200"/>
            <a:ext cx="3481388" cy="3556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l">
              <a:defRPr sz="3600">
                <a:solidFill>
                  <a:srgbClr val="FFFFFF"/>
                </a:solidFill>
                <a:latin typeface="Trebuchet MS"/>
                <a:ea typeface="Trebuchet MS"/>
                <a:cs typeface="Trebuchet MS"/>
                <a:sym typeface="Trebuchet MS"/>
              </a:defRPr>
            </a:lvl1pPr>
          </a:lstStyle>
          <a:p>
            <a:pPr defTabSz="346702">
              <a:defRPr sz="1800">
                <a:solidFill>
                  <a:srgbClr val="000000"/>
                </a:solidFill>
              </a:defRPr>
            </a:pPr>
            <a:r>
              <a:rPr lang="es-ES" sz="1200" kern="0" dirty="0">
                <a:solidFill>
                  <a:schemeClr val="bg1"/>
                </a:solidFill>
                <a:latin typeface="+mj-lt"/>
              </a:rPr>
              <a:t>Comité DIVOT Septiembre  2014</a:t>
            </a:r>
            <a:endParaRPr sz="1200" kern="0" dirty="0">
              <a:solidFill>
                <a:schemeClr val="bg1"/>
              </a:solidFill>
              <a:latin typeface="+mj-lt"/>
            </a:endParaRPr>
          </a:p>
        </p:txBody>
      </p:sp>
      <p:sp>
        <p:nvSpPr>
          <p:cNvPr id="75" name="Shape 75"/>
          <p:cNvSpPr/>
          <p:nvPr/>
        </p:nvSpPr>
        <p:spPr>
          <a:xfrm>
            <a:off x="990600" y="5473700"/>
            <a:ext cx="4071938" cy="1193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algn="r" defTabSz="346702">
              <a:defRPr sz="1800"/>
            </a:pPr>
            <a:r>
              <a:rPr sz="2000" kern="0">
                <a:solidFill>
                  <a:srgbClr val="FFFFFF"/>
                </a:solidFill>
                <a:latin typeface="Trebuchet MS"/>
                <a:ea typeface="Trebuchet MS"/>
                <a:cs typeface="Trebuchet MS"/>
                <a:sym typeface="Trebuchet MS"/>
              </a:rPr>
              <a:t>PROYECTO CANALES DIGITALES</a:t>
            </a:r>
          </a:p>
          <a:p>
            <a:pPr algn="r" defTabSz="346702">
              <a:defRPr sz="1800"/>
            </a:pPr>
            <a:r>
              <a:rPr sz="2000" kern="0">
                <a:solidFill>
                  <a:srgbClr val="FFFFFF"/>
                </a:solidFill>
                <a:latin typeface="Trebuchet MS"/>
                <a:ea typeface="Trebuchet MS"/>
                <a:cs typeface="Trebuchet MS"/>
                <a:sym typeface="Trebuchet MS"/>
              </a:rPr>
              <a:t>RETAIL Y  EMPRESAS</a:t>
            </a:r>
          </a:p>
        </p:txBody>
      </p:sp>
      <p:sp>
        <p:nvSpPr>
          <p:cNvPr id="76" name="Shape 76"/>
          <p:cNvSpPr/>
          <p:nvPr/>
        </p:nvSpPr>
        <p:spPr>
          <a:xfrm flipV="1">
            <a:off x="5286689" y="5676902"/>
            <a:ext cx="1532" cy="825498"/>
          </a:xfrm>
          <a:prstGeom prst="line">
            <a:avLst/>
          </a:prstGeom>
          <a:ln w="12700">
            <a:solidFill>
              <a:srgbClr val="ABABAB"/>
            </a:solidFill>
            <a:miter lim="400000"/>
          </a:ln>
        </p:spPr>
        <p:txBody>
          <a:bodyPr lIns="21336" tIns="21336" rIns="21336" bIns="21336" anchor="ctr"/>
          <a:lstStyle/>
          <a:p>
            <a:pPr algn="ctr" defTabSz="346702"/>
            <a:endParaRPr sz="2100" kern="0">
              <a:solidFill>
                <a:sysClr val="windowText" lastClr="000000"/>
              </a:solidFill>
              <a:ea typeface="ＭＳ Ｐゴシック" panose="020B0600070205080204" pitchFamily="34" charset="-128"/>
              <a:sym typeface="Helvetica Neue Light"/>
            </a:endParaRPr>
          </a:p>
        </p:txBody>
      </p:sp>
      <p:pic>
        <p:nvPicPr>
          <p:cNvPr id="77" name="logo_banco.png"/>
          <p:cNvPicPr/>
          <p:nvPr/>
        </p:nvPicPr>
        <p:blipFill>
          <a:blip r:embed="rId3">
            <a:extLst/>
          </a:blip>
          <a:stretch>
            <a:fillRect/>
          </a:stretch>
        </p:blipFill>
        <p:spPr>
          <a:xfrm>
            <a:off x="7035079" y="91508"/>
            <a:ext cx="1961284" cy="571500"/>
          </a:xfrm>
          <a:prstGeom prst="rect">
            <a:avLst/>
          </a:prstGeom>
          <a:ln w="12700">
            <a:miter lim="400000"/>
          </a:ln>
        </p:spPr>
      </p:pic>
    </p:spTree>
    <p:extLst>
      <p:ext uri="{BB962C8B-B14F-4D97-AF65-F5344CB8AC3E}">
        <p14:creationId xmlns:p14="http://schemas.microsoft.com/office/powerpoint/2010/main" val="3366024454"/>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pPr algn="just"/>
            <a:fld id="{6CABD5D2-FA89-4088-BF8A-76AF1C2ED3F5}" type="slidenum">
              <a:rPr lang="es-ES" altLang="es-ES" sz="1050" smtClean="0">
                <a:solidFill>
                  <a:prstClr val="black"/>
                </a:solidFill>
                <a:cs typeface="Calibri" panose="020F0502020204030204" pitchFamily="34" charset="0"/>
              </a:rPr>
              <a:pPr algn="just"/>
              <a:t>25</a:t>
            </a:fld>
            <a:endParaRPr lang="es-ES" altLang="es-ES" sz="1050">
              <a:solidFill>
                <a:prstClr val="black"/>
              </a:solidFill>
              <a:cs typeface="Calibri" panose="020F0502020204030204" pitchFamily="34" charset="0"/>
            </a:endParaRPr>
          </a:p>
        </p:txBody>
      </p:sp>
      <p:sp>
        <p:nvSpPr>
          <p:cNvPr id="9219" name="2 Marcador de contenido"/>
          <p:cNvSpPr>
            <a:spLocks noGrp="1"/>
          </p:cNvSpPr>
          <p:nvPr>
            <p:ph type="body" idx="4294967295"/>
          </p:nvPr>
        </p:nvSpPr>
        <p:spPr>
          <a:xfrm>
            <a:off x="102312" y="1294408"/>
            <a:ext cx="5189768" cy="5014912"/>
          </a:xfrm>
        </p:spPr>
        <p:txBody>
          <a:bodyPr>
            <a:normAutofit fontScale="92500" lnSpcReduction="20000"/>
          </a:bodyPr>
          <a:lstStyle/>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Equipos de trabajo ágiles Grupos de 6-8 personas compuestos por personas de negocio y TI (internos y externos), a cargo de concretar un objetivo delimitado en plazos no superiores a dos semanas (sprint), </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Incluyen capacidades de diseño,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Ux</a:t>
            </a:r>
            <a:r>
              <a:rPr lang="es-ES" altLang="es-ES" sz="1600" dirty="0" smtClean="0">
                <a:solidFill>
                  <a:schemeClr val="tx2">
                    <a:lumMod val="50000"/>
                  </a:schemeClr>
                </a:solidFill>
                <a:latin typeface="Calibri" panose="020F0502020204030204" pitchFamily="34" charset="0"/>
                <a:cs typeface="Calibri" panose="020F0502020204030204" pitchFamily="34" charset="0"/>
              </a:rPr>
              <a:t>, desarrollo y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testing</a:t>
            </a:r>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Método supone transparencia del estado de avance en los desarrollos</a:t>
            </a:r>
          </a:p>
          <a:p>
            <a:pPr algn="just"/>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Metodologías y herramientas nuevos para el Banco</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Aplicación de nuevas formas de obtener y elaborar requerimientos, que luego son desarrollados con un nuevo conjunto de herramientas y métodos de programación y prueba</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Control y seguimiento mediante </a:t>
            </a:r>
            <a:r>
              <a:rPr lang="es-ES" altLang="es-ES" sz="1600" dirty="0" err="1" smtClean="0">
                <a:solidFill>
                  <a:schemeClr val="tx2">
                    <a:lumMod val="50000"/>
                  </a:schemeClr>
                </a:solidFill>
                <a:latin typeface="Calibri" panose="020F0502020204030204" pitchFamily="34" charset="0"/>
                <a:cs typeface="Calibri" panose="020F0502020204030204" pitchFamily="34" charset="0"/>
              </a:rPr>
              <a:t>governance</a:t>
            </a:r>
            <a:r>
              <a:rPr lang="es-ES" altLang="es-ES" sz="1600" dirty="0" smtClean="0">
                <a:solidFill>
                  <a:schemeClr val="tx2">
                    <a:lumMod val="50000"/>
                  </a:schemeClr>
                </a:solidFill>
                <a:latin typeface="Calibri" panose="020F0502020204030204" pitchFamily="34" charset="0"/>
                <a:cs typeface="Calibri" panose="020F0502020204030204" pitchFamily="34" charset="0"/>
              </a:rPr>
              <a:t> también nuevo</a:t>
            </a:r>
          </a:p>
          <a:p>
            <a:pPr algn="just"/>
            <a:endParaRPr lang="es-ES" altLang="es-ES" sz="1600" dirty="0" smtClean="0">
              <a:solidFill>
                <a:schemeClr val="tx2">
                  <a:lumMod val="50000"/>
                </a:schemeClr>
              </a:solidFill>
              <a:latin typeface="Calibri" panose="020F0502020204030204" pitchFamily="34" charset="0"/>
              <a:cs typeface="Calibri" panose="020F0502020204030204" pitchFamily="34" charset="0"/>
            </a:endParaRPr>
          </a:p>
          <a:p>
            <a:pPr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Planificación general con prioridades revisadas continuamente</a:t>
            </a:r>
          </a:p>
          <a:p>
            <a:pPr lvl="1" algn="just"/>
            <a:r>
              <a:rPr lang="es-ES" altLang="es-ES" sz="1600" dirty="0" smtClean="0">
                <a:solidFill>
                  <a:schemeClr val="tx2">
                    <a:lumMod val="50000"/>
                  </a:schemeClr>
                </a:solidFill>
                <a:latin typeface="Calibri" panose="020F0502020204030204" pitchFamily="34" charset="0"/>
                <a:cs typeface="Calibri" panose="020F0502020204030204" pitchFamily="34" charset="0"/>
              </a:rPr>
              <a:t>Construcción por bloques (sprint) que son integrados y agregados en el tiempo, buscando entregables continuos a producción a partir del sexto mes (febrero)</a:t>
            </a:r>
          </a:p>
        </p:txBody>
      </p:sp>
      <p:sp>
        <p:nvSpPr>
          <p:cNvPr id="9218" name="1 Título"/>
          <p:cNvSpPr>
            <a:spLocks noGrp="1"/>
          </p:cNvSpPr>
          <p:nvPr>
            <p:ph type="title" idx="4294967295"/>
          </p:nvPr>
        </p:nvSpPr>
        <p:spPr>
          <a:xfrm>
            <a:off x="0" y="484325"/>
            <a:ext cx="8339138" cy="709613"/>
          </a:xfrm>
        </p:spPr>
        <p:txBody>
          <a:bodyPr/>
          <a:lstStyle/>
          <a:p>
            <a:pPr algn="just"/>
            <a:r>
              <a:rPr lang="es-ES" altLang="es-ES" sz="2400" b="1" dirty="0" smtClean="0">
                <a:solidFill>
                  <a:schemeClr val="tx1"/>
                </a:solidFill>
                <a:latin typeface="Calibri" panose="020F0502020204030204" pitchFamily="34" charset="0"/>
                <a:cs typeface="Calibri" panose="020F0502020204030204" pitchFamily="34" charset="0"/>
              </a:rPr>
              <a:t>Premisas de trabajo</a:t>
            </a:r>
          </a:p>
        </p:txBody>
      </p:sp>
      <p:pic>
        <p:nvPicPr>
          <p:cNvPr id="1027" name="Picture 3" descr="\\psf\Dropbox\Capturas de pantalla\Captura de pantalla 2014-08-26 22.31.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069" y="1685604"/>
            <a:ext cx="3240360" cy="413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294255"/>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E1D22437-C424-493D-BFF9-6CA750AC9EE5}" type="slidenum">
              <a:rPr lang="es-ES" altLang="es-ES" sz="1100" smtClean="0">
                <a:solidFill>
                  <a:prstClr val="black"/>
                </a:solidFill>
                <a:cs typeface="Calibri" panose="020F0502020204030204" pitchFamily="34" charset="0"/>
              </a:rPr>
              <a:pPr/>
              <a:t>26</a:t>
            </a:fld>
            <a:endParaRPr lang="es-ES" altLang="es-ES" sz="1100">
              <a:solidFill>
                <a:prstClr val="black"/>
              </a:solidFill>
              <a:cs typeface="Calibri" panose="020F0502020204030204" pitchFamily="34" charset="0"/>
            </a:endParaRPr>
          </a:p>
        </p:txBody>
      </p:sp>
      <p:sp>
        <p:nvSpPr>
          <p:cNvPr id="10242" name="1 Título"/>
          <p:cNvSpPr>
            <a:spLocks noGrp="1"/>
          </p:cNvSpPr>
          <p:nvPr>
            <p:ph type="title" idx="4294967295"/>
          </p:nvPr>
        </p:nvSpPr>
        <p:spPr>
          <a:xfrm>
            <a:off x="0" y="365575"/>
            <a:ext cx="8339138" cy="709613"/>
          </a:xfrm>
        </p:spPr>
        <p:txBody>
          <a:bodyPr>
            <a:normAutofit/>
          </a:bodyPr>
          <a:lstStyle/>
          <a:p>
            <a:pPr algn="l"/>
            <a:r>
              <a:rPr lang="es-ES" altLang="es-ES" sz="2400" b="1" dirty="0" smtClean="0">
                <a:solidFill>
                  <a:schemeClr val="tx1"/>
                </a:solidFill>
                <a:latin typeface="Calibri" panose="020F0502020204030204" pitchFamily="34" charset="0"/>
                <a:cs typeface="Calibri" panose="020F0502020204030204" pitchFamily="34" charset="0"/>
              </a:rPr>
              <a:t>Avances a la fecha</a:t>
            </a:r>
          </a:p>
        </p:txBody>
      </p:sp>
      <p:pic>
        <p:nvPicPr>
          <p:cNvPr id="2050" name="Picture 2" descr="\\psf\Dropbox\Capturas de pantalla\Captura de pantalla 2014-08-26 22.42.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138" y="2132857"/>
            <a:ext cx="2808312"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2 Marcador de contenido"/>
          <p:cNvSpPr txBox="1">
            <a:spLocks/>
          </p:cNvSpPr>
          <p:nvPr/>
        </p:nvSpPr>
        <p:spPr>
          <a:xfrm>
            <a:off x="0" y="980728"/>
            <a:ext cx="5724128" cy="5328592"/>
          </a:xfrm>
          <a:prstGeom prst="rect">
            <a:avLst/>
          </a:prstGeom>
        </p:spPr>
        <p:txBody>
          <a:bodyPr>
            <a:noAutofit/>
          </a:bodyPr>
          <a:lstStyle>
            <a:lvl1pPr marL="342900" indent="-3429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ＭＳ Ｐゴシック" charset="0"/>
                <a:cs typeface="+mn-cs"/>
              </a:defRPr>
            </a:lvl2pPr>
            <a:lvl3pPr marL="1143000" indent="-228600" algn="l" defTabSz="457200" rtl="0" eaLnBrk="0" fontAlgn="base" hangingPunct="0">
              <a:spcBef>
                <a:spcPct val="20000"/>
              </a:spcBef>
              <a:spcAft>
                <a:spcPct val="0"/>
              </a:spcAft>
              <a:buClr>
                <a:schemeClr val="accent1"/>
              </a:buClr>
              <a:buFont typeface="Arial" panose="020B0604020202020204" pitchFamily="34" charset="0"/>
              <a:buChar char="•"/>
              <a:defRPr sz="2400" kern="1200">
                <a:solidFill>
                  <a:srgbClr val="7F7F7F"/>
                </a:solidFill>
                <a:latin typeface="+mn-lt"/>
                <a:ea typeface="ＭＳ Ｐゴシック" charset="0"/>
                <a:cs typeface="+mn-cs"/>
              </a:defRPr>
            </a:lvl3pPr>
            <a:lvl4pPr marL="1600200" indent="-228600" algn="l" defTabSz="457200" rtl="0" eaLnBrk="0" fontAlgn="base" hangingPunct="0">
              <a:spcBef>
                <a:spcPct val="20000"/>
              </a:spcBef>
              <a:spcAft>
                <a:spcPct val="0"/>
              </a:spcAft>
              <a:buClr>
                <a:schemeClr val="accent1"/>
              </a:buClr>
              <a:buFont typeface="Arial" panose="020B0604020202020204" pitchFamily="34" charset="0"/>
              <a:buChar char="–"/>
              <a:defRPr sz="1600" kern="1200">
                <a:solidFill>
                  <a:srgbClr val="7F7F7F"/>
                </a:solidFill>
                <a:latin typeface="+mn-lt"/>
                <a:ea typeface="ＭＳ Ｐゴシック" charset="0"/>
                <a:cs typeface="+mn-cs"/>
              </a:defRPr>
            </a:lvl4pPr>
            <a:lvl5pPr marL="2057400" indent="-228600" algn="l" defTabSz="457200" rtl="0" eaLnBrk="0" fontAlgn="base" hangingPunct="0">
              <a:spcBef>
                <a:spcPct val="20000"/>
              </a:spcBef>
              <a:spcAft>
                <a:spcPct val="0"/>
              </a:spcAft>
              <a:buClr>
                <a:schemeClr val="accent1"/>
              </a:buClr>
              <a:buFont typeface="Arial" panose="020B0604020202020204" pitchFamily="34" charset="0"/>
              <a:buChar char="»"/>
              <a:defRPr sz="1400" kern="1200">
                <a:solidFill>
                  <a:srgbClr val="7F7F7F"/>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altLang="es-ES" sz="1500" dirty="0" smtClean="0">
                <a:solidFill>
                  <a:schemeClr val="tx2">
                    <a:lumMod val="50000"/>
                  </a:schemeClr>
                </a:solidFill>
              </a:rPr>
              <a:t>Infraestructura</a:t>
            </a:r>
          </a:p>
          <a:p>
            <a:pPr lvl="1"/>
            <a:r>
              <a:rPr lang="es-ES" altLang="es-ES" sz="1500" dirty="0" smtClean="0">
                <a:solidFill>
                  <a:schemeClr val="tx2">
                    <a:lumMod val="50000"/>
                  </a:schemeClr>
                </a:solidFill>
              </a:rPr>
              <a:t>Edificio: Habilitación para 120 personas</a:t>
            </a:r>
          </a:p>
          <a:p>
            <a:pPr lvl="1"/>
            <a:r>
              <a:rPr lang="es-ES" altLang="es-ES" sz="1500" dirty="0" smtClean="0">
                <a:solidFill>
                  <a:schemeClr val="tx2">
                    <a:lumMod val="50000"/>
                  </a:schemeClr>
                </a:solidFill>
              </a:rPr>
              <a:t>Comunicaciones: WIFI, Video conferencia y </a:t>
            </a:r>
            <a:r>
              <a:rPr lang="es-ES" altLang="es-ES" sz="1500" dirty="0" err="1" smtClean="0">
                <a:solidFill>
                  <a:schemeClr val="tx2">
                    <a:lumMod val="50000"/>
                  </a:schemeClr>
                </a:solidFill>
              </a:rPr>
              <a:t>soft-phones</a:t>
            </a:r>
            <a:endParaRPr lang="es-ES" altLang="es-ES" sz="1500" dirty="0" smtClean="0">
              <a:solidFill>
                <a:schemeClr val="tx2">
                  <a:lumMod val="50000"/>
                </a:schemeClr>
              </a:solidFill>
            </a:endParaRPr>
          </a:p>
          <a:p>
            <a:pPr lvl="1"/>
            <a:r>
              <a:rPr lang="es-ES" altLang="es-ES" sz="1500" dirty="0" smtClean="0">
                <a:solidFill>
                  <a:schemeClr val="tx2">
                    <a:lumMod val="50000"/>
                  </a:schemeClr>
                </a:solidFill>
              </a:rPr>
              <a:t>Equipamiento de oficina: Notebooks</a:t>
            </a:r>
          </a:p>
          <a:p>
            <a:pPr lvl="1"/>
            <a:r>
              <a:rPr lang="es-ES" altLang="es-ES" sz="1500" dirty="0" smtClean="0">
                <a:solidFill>
                  <a:schemeClr val="tx2">
                    <a:lumMod val="50000"/>
                  </a:schemeClr>
                </a:solidFill>
              </a:rPr>
              <a:t>Lugares: </a:t>
            </a:r>
            <a:r>
              <a:rPr lang="es-ES" altLang="es-ES" sz="1500" dirty="0" err="1" smtClean="0">
                <a:solidFill>
                  <a:schemeClr val="tx2">
                    <a:lumMod val="50000"/>
                  </a:schemeClr>
                </a:solidFill>
              </a:rPr>
              <a:t>hot-seats</a:t>
            </a:r>
            <a:r>
              <a:rPr lang="es-ES" altLang="es-ES" sz="1500" dirty="0" smtClean="0">
                <a:solidFill>
                  <a:schemeClr val="tx2">
                    <a:lumMod val="50000"/>
                  </a:schemeClr>
                </a:solidFill>
              </a:rPr>
              <a:t> y con casilleros</a:t>
            </a:r>
          </a:p>
          <a:p>
            <a:endParaRPr lang="es-ES" altLang="es-ES" sz="1500" dirty="0" smtClean="0">
              <a:solidFill>
                <a:schemeClr val="tx2">
                  <a:lumMod val="50000"/>
                </a:schemeClr>
              </a:solidFill>
            </a:endParaRPr>
          </a:p>
          <a:p>
            <a:r>
              <a:rPr lang="es-ES" altLang="es-ES" sz="1500" dirty="0" smtClean="0">
                <a:solidFill>
                  <a:schemeClr val="tx2">
                    <a:lumMod val="50000"/>
                  </a:schemeClr>
                </a:solidFill>
              </a:rPr>
              <a:t>Personal</a:t>
            </a:r>
          </a:p>
          <a:p>
            <a:pPr lvl="1"/>
            <a:r>
              <a:rPr lang="es-ES" altLang="es-ES" sz="1500" dirty="0" smtClean="0">
                <a:solidFill>
                  <a:schemeClr val="tx2">
                    <a:lumMod val="50000"/>
                  </a:schemeClr>
                </a:solidFill>
              </a:rPr>
              <a:t>5 equipos ya operativos con el objetivo de tener 8 a fines de septiembre</a:t>
            </a:r>
          </a:p>
          <a:p>
            <a:pPr lvl="1"/>
            <a:r>
              <a:rPr lang="es-ES" altLang="es-ES" sz="1500" dirty="0" smtClean="0">
                <a:solidFill>
                  <a:schemeClr val="tx2">
                    <a:lumMod val="50000"/>
                  </a:schemeClr>
                </a:solidFill>
              </a:rPr>
              <a:t>De las 45 plazas nuevas, quedan por ingresar 14 que están en proceso para septiembre</a:t>
            </a:r>
          </a:p>
          <a:p>
            <a:pPr lvl="1"/>
            <a:r>
              <a:rPr lang="es-ES" altLang="es-ES" sz="1500" dirty="0" smtClean="0">
                <a:solidFill>
                  <a:schemeClr val="tx2">
                    <a:lumMod val="50000"/>
                  </a:schemeClr>
                </a:solidFill>
              </a:rPr>
              <a:t>Fuerte foco inicial en capacitación (inducción, herramientas, metodología)</a:t>
            </a:r>
          </a:p>
          <a:p>
            <a:endParaRPr lang="es-ES" altLang="es-ES" sz="1500" dirty="0" smtClean="0">
              <a:solidFill>
                <a:schemeClr val="tx2">
                  <a:lumMod val="50000"/>
                </a:schemeClr>
              </a:solidFill>
            </a:endParaRPr>
          </a:p>
          <a:p>
            <a:r>
              <a:rPr lang="es-ES" altLang="es-ES" sz="1500" dirty="0" smtClean="0">
                <a:solidFill>
                  <a:schemeClr val="tx2">
                    <a:lumMod val="50000"/>
                  </a:schemeClr>
                </a:solidFill>
              </a:rPr>
              <a:t>Entornos de trabajo</a:t>
            </a:r>
          </a:p>
          <a:p>
            <a:pPr lvl="1"/>
            <a:r>
              <a:rPr lang="es-ES" altLang="es-ES" sz="1500" dirty="0" smtClean="0">
                <a:solidFill>
                  <a:schemeClr val="tx2">
                    <a:lumMod val="50000"/>
                  </a:schemeClr>
                </a:solidFill>
              </a:rPr>
              <a:t>Los ambientes de desarrollo totalmente instalados en </a:t>
            </a:r>
            <a:r>
              <a:rPr lang="es-ES" altLang="es-ES" sz="1500" dirty="0" err="1" smtClean="0">
                <a:solidFill>
                  <a:schemeClr val="tx2">
                    <a:lumMod val="50000"/>
                  </a:schemeClr>
                </a:solidFill>
              </a:rPr>
              <a:t>sites</a:t>
            </a:r>
            <a:r>
              <a:rPr lang="es-ES" altLang="es-ES" sz="1500" dirty="0" smtClean="0">
                <a:solidFill>
                  <a:schemeClr val="tx2">
                    <a:lumMod val="50000"/>
                  </a:schemeClr>
                </a:solidFill>
              </a:rPr>
              <a:t> Banco durante septiembre; a continuación se instalarán entornos de pre-producción y producción</a:t>
            </a:r>
          </a:p>
          <a:p>
            <a:pPr lvl="1"/>
            <a:r>
              <a:rPr lang="es-ES" altLang="es-ES" sz="1500" dirty="0" smtClean="0">
                <a:solidFill>
                  <a:schemeClr val="tx2">
                    <a:lumMod val="50000"/>
                  </a:schemeClr>
                </a:solidFill>
              </a:rPr>
              <a:t>Todas las entregas de software (11) hasta la fecha han sido aceptadas</a:t>
            </a:r>
          </a:p>
        </p:txBody>
      </p:sp>
    </p:spTree>
    <p:extLst>
      <p:ext uri="{BB962C8B-B14F-4D97-AF65-F5344CB8AC3E}">
        <p14:creationId xmlns:p14="http://schemas.microsoft.com/office/powerpoint/2010/main" val="983852830"/>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a:prstGeom prst="rect">
            <a:avLst/>
          </a:prstGeom>
        </p:spPr>
        <p:txBody>
          <a:bodyPr/>
          <a:lstStyle/>
          <a:p>
            <a:pPr>
              <a:defRPr/>
            </a:pPr>
            <a:fld id="{A80EE1A1-1191-479B-A0E0-F1CC7D390FA9}" type="slidenum">
              <a:rPr lang="es-ES" altLang="es-ES" smtClean="0"/>
              <a:pPr>
                <a:defRPr/>
              </a:pPr>
              <a:t>27</a:t>
            </a:fld>
            <a:endParaRPr lang="es-ES" altLang="es-ES"/>
          </a:p>
        </p:txBody>
      </p:sp>
      <p:sp>
        <p:nvSpPr>
          <p:cNvPr id="2" name="1 Título"/>
          <p:cNvSpPr>
            <a:spLocks noGrp="1"/>
          </p:cNvSpPr>
          <p:nvPr>
            <p:ph type="title" idx="4294967295"/>
          </p:nvPr>
        </p:nvSpPr>
        <p:spPr>
          <a:xfrm>
            <a:off x="270313" y="498113"/>
            <a:ext cx="8707437" cy="496887"/>
          </a:xfrm>
        </p:spPr>
        <p:txBody>
          <a:bodyPr>
            <a:normAutofit fontScale="90000"/>
          </a:bodyPr>
          <a:lstStyle/>
          <a:p>
            <a:pPr algn="l"/>
            <a:r>
              <a:rPr lang="es-ES" dirty="0" smtClean="0">
                <a:solidFill>
                  <a:schemeClr val="tx1"/>
                </a:solidFill>
              </a:rPr>
              <a:t>Nuevo Plan de Trabajo</a:t>
            </a:r>
            <a:endParaRPr lang="es-ES" dirty="0">
              <a:solidFill>
                <a:schemeClr val="tx1"/>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83521"/>
            <a:ext cx="8967911" cy="498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7875"/>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pPr>
              <a:defRPr/>
            </a:pPr>
            <a:fld id="{C589E803-F8B0-4726-BEFC-347EB8387937}" type="slidenum">
              <a:rPr lang="es-ES" altLang="es-ES" sz="1050" smtClean="0">
                <a:solidFill>
                  <a:prstClr val="black"/>
                </a:solidFill>
                <a:cs typeface="Calibri" panose="020F0502020204030204" pitchFamily="34" charset="0"/>
              </a:rPr>
              <a:pPr>
                <a:defRPr/>
              </a:pPr>
              <a:t>28</a:t>
            </a:fld>
            <a:endParaRPr lang="es-ES" altLang="es-ES" sz="1050">
              <a:solidFill>
                <a:prstClr val="black"/>
              </a:solidFill>
              <a:cs typeface="Calibri" panose="020F0502020204030204" pitchFamily="34" charset="0"/>
            </a:endParaRPr>
          </a:p>
        </p:txBody>
      </p:sp>
      <p:sp>
        <p:nvSpPr>
          <p:cNvPr id="4" name="3 Título"/>
          <p:cNvSpPr>
            <a:spLocks noGrp="1"/>
          </p:cNvSpPr>
          <p:nvPr>
            <p:ph type="title" idx="4294967295"/>
          </p:nvPr>
        </p:nvSpPr>
        <p:spPr>
          <a:xfrm>
            <a:off x="0" y="460638"/>
            <a:ext cx="8339138" cy="709612"/>
          </a:xfrm>
        </p:spPr>
        <p:txBody>
          <a:bodyPr>
            <a:normAutofit/>
          </a:bodyPr>
          <a:lstStyle/>
          <a:p>
            <a:pPr>
              <a:defRPr/>
            </a:pPr>
            <a:r>
              <a:rPr lang="es-ES" sz="2800" b="1" dirty="0" smtClean="0">
                <a:solidFill>
                  <a:schemeClr val="tx2">
                    <a:lumMod val="50000"/>
                  </a:schemeClr>
                </a:solidFill>
                <a:latin typeface="Calibri" panose="020F0502020204030204" pitchFamily="34" charset="0"/>
                <a:cs typeface="Calibri" panose="020F0502020204030204" pitchFamily="34" charset="0"/>
              </a:rPr>
              <a:t>Necesidades de otras áreas de la DIVOT</a:t>
            </a:r>
            <a:endParaRPr lang="es-ES" sz="2800" b="1" dirty="0">
              <a:solidFill>
                <a:schemeClr val="tx2">
                  <a:lumMod val="50000"/>
                </a:schemeClr>
              </a:solidFill>
              <a:latin typeface="Calibri" panose="020F0502020204030204" pitchFamily="34" charset="0"/>
              <a:cs typeface="Calibri" panose="020F0502020204030204" pitchFamily="34" charset="0"/>
            </a:endParaRPr>
          </a:p>
        </p:txBody>
      </p:sp>
      <p:sp>
        <p:nvSpPr>
          <p:cNvPr id="11267" name="4 Marcador de contenido"/>
          <p:cNvSpPr>
            <a:spLocks noGrp="1"/>
          </p:cNvSpPr>
          <p:nvPr>
            <p:ph type="body" idx="4294967295"/>
          </p:nvPr>
        </p:nvSpPr>
        <p:spPr>
          <a:xfrm>
            <a:off x="182408" y="1445713"/>
            <a:ext cx="8591822" cy="4206875"/>
          </a:xfrm>
        </p:spPr>
        <p:txBody>
          <a:bodyPr>
            <a:normAutofit fontScale="40000" lnSpcReduction="20000"/>
          </a:bodyPr>
          <a:lstStyle/>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Interacción con áreas operativas para conocer los principales reclamos de clientes y funcionarios : </a:t>
            </a:r>
            <a:r>
              <a:rPr lang="es-ES" altLang="es-ES" sz="4800" b="1" kern="0" dirty="0">
                <a:solidFill>
                  <a:schemeClr val="tx2">
                    <a:lumMod val="50000"/>
                  </a:schemeClr>
                </a:solidFill>
                <a:sym typeface="Helvetica Neue Light"/>
              </a:rPr>
              <a:t>Objetivo primera </a:t>
            </a:r>
            <a:r>
              <a:rPr lang="es-ES" altLang="es-ES" sz="4800" b="1" kern="0" dirty="0" err="1">
                <a:solidFill>
                  <a:schemeClr val="tx2">
                    <a:lumMod val="50000"/>
                  </a:schemeClr>
                </a:solidFill>
                <a:sym typeface="Helvetica Neue Light"/>
              </a:rPr>
              <a:t>release</a:t>
            </a:r>
            <a:r>
              <a:rPr lang="es-ES" altLang="es-ES" sz="4800" b="1" kern="0" dirty="0">
                <a:solidFill>
                  <a:schemeClr val="tx2">
                    <a:lumMod val="50000"/>
                  </a:schemeClr>
                </a:solidFill>
                <a:sym typeface="Helvetica Neue Light"/>
              </a:rPr>
              <a:t> Tarjetas y TEF</a:t>
            </a:r>
          </a:p>
          <a:p>
            <a:pPr marL="635000" lvl="0" indent="-635000" defTabSz="825500" eaLnBrk="1" fontAlgn="auto" hangingPunct="1">
              <a:spcBef>
                <a:spcPts val="600"/>
              </a:spcBef>
              <a:spcAft>
                <a:spcPts val="1200"/>
              </a:spcAft>
              <a:buClrTx/>
              <a:buSzPct val="75000"/>
              <a:buFont typeface="Helvetica Neue"/>
              <a:buChar char="•"/>
            </a:pPr>
            <a:r>
              <a:rPr lang="es-ES" altLang="es-ES" sz="4800" b="1" kern="0" dirty="0">
                <a:solidFill>
                  <a:schemeClr val="tx2">
                    <a:lumMod val="50000"/>
                  </a:schemeClr>
                </a:solidFill>
                <a:sym typeface="Helvetica Neue Light"/>
              </a:rPr>
              <a:t>Integración de visión cliente en un entorno multicanal</a:t>
            </a:r>
            <a:r>
              <a:rPr lang="es-ES" altLang="es-ES" sz="4800" kern="0" dirty="0">
                <a:solidFill>
                  <a:schemeClr val="tx2">
                    <a:lumMod val="50000"/>
                  </a:schemeClr>
                </a:solidFill>
                <a:sym typeface="Helvetica Neue Light"/>
              </a:rPr>
              <a:t>: Ver implicaciones operativas con área de clientes y servicio post venta</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Objetivos de automatización de procesos : </a:t>
            </a:r>
            <a:r>
              <a:rPr lang="es-ES" altLang="es-ES" sz="4800" b="1" kern="0" dirty="0">
                <a:solidFill>
                  <a:schemeClr val="tx2">
                    <a:lumMod val="50000"/>
                  </a:schemeClr>
                </a:solidFill>
                <a:sym typeface="Helvetica Neue Light"/>
              </a:rPr>
              <a:t>primera </a:t>
            </a:r>
            <a:r>
              <a:rPr lang="es-ES" altLang="es-ES" sz="4800" b="1" kern="0" dirty="0" err="1">
                <a:solidFill>
                  <a:schemeClr val="tx2">
                    <a:lumMod val="50000"/>
                  </a:schemeClr>
                </a:solidFill>
                <a:sym typeface="Helvetica Neue Light"/>
              </a:rPr>
              <a:t>release</a:t>
            </a:r>
            <a:r>
              <a:rPr lang="es-ES" altLang="es-ES" sz="4800" b="1" kern="0" dirty="0">
                <a:solidFill>
                  <a:schemeClr val="tx2">
                    <a:lumMod val="50000"/>
                  </a:schemeClr>
                </a:solidFill>
                <a:sym typeface="Helvetica Neue Light"/>
              </a:rPr>
              <a:t> Cartas de instrucción y atención al cliente</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Compartir iniciativas para </a:t>
            </a:r>
            <a:r>
              <a:rPr lang="es-ES" altLang="es-ES" sz="4800" b="1" kern="0" dirty="0">
                <a:solidFill>
                  <a:schemeClr val="tx2">
                    <a:lumMod val="50000"/>
                  </a:schemeClr>
                </a:solidFill>
                <a:sym typeface="Helvetica Neue Light"/>
              </a:rPr>
              <a:t>reducción de fraudes</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Colaboración con áreas de sistemas como </a:t>
            </a:r>
            <a:r>
              <a:rPr lang="es-ES" altLang="es-ES" sz="4800" b="1" kern="0" dirty="0" err="1">
                <a:solidFill>
                  <a:schemeClr val="tx2">
                    <a:lumMod val="50000"/>
                  </a:schemeClr>
                </a:solidFill>
                <a:sym typeface="Helvetica Neue Light"/>
              </a:rPr>
              <a:t>core</a:t>
            </a:r>
            <a:r>
              <a:rPr lang="es-ES" altLang="es-ES" sz="4800" b="1" kern="0" dirty="0">
                <a:solidFill>
                  <a:schemeClr val="tx2">
                    <a:lumMod val="50000"/>
                  </a:schemeClr>
                </a:solidFill>
                <a:sym typeface="Helvetica Neue Light"/>
              </a:rPr>
              <a:t> y sistemas de apoyo </a:t>
            </a:r>
            <a:r>
              <a:rPr lang="es-ES" altLang="es-ES" sz="4800" kern="0" dirty="0">
                <a:solidFill>
                  <a:schemeClr val="tx2">
                    <a:lumMod val="50000"/>
                  </a:schemeClr>
                </a:solidFill>
                <a:sym typeface="Helvetica Neue Light"/>
              </a:rPr>
              <a:t>para re-estructurar los servicios de middleware y hacerlos multicanal</a:t>
            </a:r>
          </a:p>
          <a:p>
            <a:pPr marL="635000" lvl="0" indent="-635000" defTabSz="825500" eaLnBrk="1" fontAlgn="auto" hangingPunct="1">
              <a:spcBef>
                <a:spcPts val="600"/>
              </a:spcBef>
              <a:spcAft>
                <a:spcPts val="1200"/>
              </a:spcAft>
              <a:buClrTx/>
              <a:buSzPct val="75000"/>
              <a:buFont typeface="Helvetica Neue"/>
              <a:buChar char="•"/>
            </a:pPr>
            <a:r>
              <a:rPr lang="es-ES" altLang="es-ES" sz="4800" kern="0" dirty="0">
                <a:solidFill>
                  <a:schemeClr val="tx2">
                    <a:lumMod val="50000"/>
                  </a:schemeClr>
                </a:solidFill>
                <a:sym typeface="Helvetica Neue Light"/>
              </a:rPr>
              <a:t>Asegurar que los entornos de </a:t>
            </a:r>
            <a:r>
              <a:rPr lang="es-ES" altLang="es-ES" sz="4800" b="1" kern="0" dirty="0">
                <a:solidFill>
                  <a:schemeClr val="tx2">
                    <a:lumMod val="50000"/>
                  </a:schemeClr>
                </a:solidFill>
                <a:sym typeface="Helvetica Neue Light"/>
              </a:rPr>
              <a:t>Pre-producción y Producción </a:t>
            </a:r>
            <a:r>
              <a:rPr lang="es-ES" altLang="es-ES" sz="4800" kern="0" dirty="0">
                <a:solidFill>
                  <a:schemeClr val="tx2">
                    <a:lumMod val="50000"/>
                  </a:schemeClr>
                </a:solidFill>
                <a:sym typeface="Helvetica Neue Light"/>
              </a:rPr>
              <a:t>sean iguales</a:t>
            </a:r>
          </a:p>
        </p:txBody>
      </p:sp>
    </p:spTree>
    <p:extLst>
      <p:ext uri="{BB962C8B-B14F-4D97-AF65-F5344CB8AC3E}">
        <p14:creationId xmlns:p14="http://schemas.microsoft.com/office/powerpoint/2010/main" val="1826833978"/>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5" y="1576619"/>
            <a:ext cx="2971429" cy="3704762"/>
          </a:xfrm>
          <a:prstGeom prst="rect">
            <a:avLst/>
          </a:prstGeom>
        </p:spPr>
      </p:pic>
    </p:spTree>
    <p:extLst>
      <p:ext uri="{BB962C8B-B14F-4D97-AF65-F5344CB8AC3E}">
        <p14:creationId xmlns:p14="http://schemas.microsoft.com/office/powerpoint/2010/main" val="288355447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ítulo 2"/>
          <p:cNvSpPr txBox="1">
            <a:spLocks/>
          </p:cNvSpPr>
          <p:nvPr/>
        </p:nvSpPr>
        <p:spPr bwMode="auto">
          <a:xfrm>
            <a:off x="0" y="5165725"/>
            <a:ext cx="9144000" cy="76944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342900" indent="-342900" algn="ctr" defTabSz="457200" fontAlgn="base">
              <a:spcBef>
                <a:spcPct val="0"/>
              </a:spcBef>
              <a:spcAft>
                <a:spcPct val="0"/>
              </a:spcAft>
              <a:buClr>
                <a:srgbClr val="9BBB59">
                  <a:lumMod val="50000"/>
                  <a:lumOff val="50000"/>
                </a:srgbClr>
              </a:buClr>
              <a:buFont typeface="Arial" pitchFamily="34" charset="0"/>
              <a:buNone/>
              <a:defRPr/>
            </a:pPr>
            <a:r>
              <a:rPr lang="es-ES" sz="2400" b="1" dirty="0">
                <a:solidFill>
                  <a:srgbClr val="558ED5"/>
                </a:solidFill>
                <a:ea typeface="ＭＳ Ｐゴシック" charset="0"/>
                <a:cs typeface="ＭＳ Ｐゴシック" charset="0"/>
              </a:rPr>
              <a:t>Gerencia Operaciones y Tecnología</a:t>
            </a:r>
          </a:p>
          <a:p>
            <a:pPr marL="342900" indent="-342900" algn="ctr" defTabSz="457200" fontAlgn="base">
              <a:spcBef>
                <a:spcPct val="0"/>
              </a:spcBef>
              <a:spcAft>
                <a:spcPct val="0"/>
              </a:spcAft>
              <a:buClr>
                <a:srgbClr val="4F81BD"/>
              </a:buClr>
              <a:buFont typeface="Arial" pitchFamily="34" charset="0"/>
              <a:buNone/>
              <a:defRPr/>
            </a:pPr>
            <a:r>
              <a:rPr lang="es-ES" sz="2000" dirty="0">
                <a:solidFill>
                  <a:srgbClr val="558ED5"/>
                </a:solidFill>
                <a:ea typeface="ＭＳ Ｐゴシック" pitchFamily="34" charset="-128"/>
              </a:rPr>
              <a:t>Septiembre de 2014</a:t>
            </a:r>
          </a:p>
        </p:txBody>
      </p:sp>
      <p:sp>
        <p:nvSpPr>
          <p:cNvPr id="6" name="Título 1"/>
          <p:cNvSpPr txBox="1">
            <a:spLocks/>
          </p:cNvSpPr>
          <p:nvPr/>
        </p:nvSpPr>
        <p:spPr bwMode="auto">
          <a:xfrm>
            <a:off x="0" y="2168525"/>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457200">
              <a:spcBef>
                <a:spcPct val="0"/>
              </a:spcBef>
              <a:defRPr/>
            </a:pPr>
            <a:r>
              <a:rPr lang="es-CL" sz="3600" b="1" dirty="0">
                <a:solidFill>
                  <a:srgbClr val="7F7F7F"/>
                </a:solidFill>
                <a:ea typeface="ＭＳ Ｐゴシック" charset="0"/>
                <a:cs typeface="ＭＳ Ｐゴシック" charset="0"/>
              </a:rPr>
              <a:t>Estrategia DIVOT - TECNOLOGÍA</a:t>
            </a:r>
          </a:p>
          <a:p>
            <a:pPr algn="ctr" defTabSz="457200">
              <a:spcBef>
                <a:spcPct val="0"/>
              </a:spcBef>
              <a:defRPr/>
            </a:pPr>
            <a:r>
              <a:rPr lang="es-CL" sz="3600" b="1" dirty="0">
                <a:solidFill>
                  <a:srgbClr val="7F7F7F"/>
                </a:solidFill>
                <a:ea typeface="ＭＳ Ｐゴシック" charset="0"/>
                <a:cs typeface="ＭＳ Ｐゴシック" charset="0"/>
              </a:rPr>
              <a:t>Incrementar Nivel de Madurez </a:t>
            </a:r>
          </a:p>
          <a:p>
            <a:pPr algn="ctr" defTabSz="457200">
              <a:spcBef>
                <a:spcPct val="0"/>
              </a:spcBef>
              <a:defRPr/>
            </a:pPr>
            <a:r>
              <a:rPr lang="es-CL" sz="3600" b="1" dirty="0">
                <a:solidFill>
                  <a:srgbClr val="7F7F7F"/>
                </a:solidFill>
                <a:ea typeface="ＭＳ Ｐゴシック" charset="0"/>
                <a:cs typeface="ＭＳ Ｐゴシック" charset="0"/>
              </a:rPr>
              <a:t>del Proceso de Desarrollo de Software</a:t>
            </a:r>
          </a:p>
        </p:txBody>
      </p:sp>
    </p:spTree>
    <p:extLst>
      <p:ext uri="{BB962C8B-B14F-4D97-AF65-F5344CB8AC3E}">
        <p14:creationId xmlns:p14="http://schemas.microsoft.com/office/powerpoint/2010/main" val="1457380947"/>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477101"/>
            <a:ext cx="8229600" cy="1143000"/>
          </a:xfrm>
        </p:spPr>
        <p:txBody>
          <a:bodyPr/>
          <a:lstStyle/>
          <a:p>
            <a:r>
              <a:rPr lang="es-CL" b="1" dirty="0" smtClean="0"/>
              <a:t>Reunión “Preguntas y Respuestas”</a:t>
            </a:r>
            <a:endParaRPr lang="es-CL" b="1" dirty="0"/>
          </a:p>
        </p:txBody>
      </p:sp>
      <p:sp>
        <p:nvSpPr>
          <p:cNvPr id="4" name="3 Marcador de número de diapositiva"/>
          <p:cNvSpPr>
            <a:spLocks noGrp="1"/>
          </p:cNvSpPr>
          <p:nvPr>
            <p:ph type="sldNum" sz="quarter" idx="12"/>
          </p:nvPr>
        </p:nvSpPr>
        <p:spPr>
          <a:xfrm>
            <a:off x="6553200" y="5917875"/>
            <a:ext cx="2133600" cy="365125"/>
          </a:xfrm>
        </p:spPr>
        <p:txBody>
          <a:bodyPr/>
          <a:lstStyle/>
          <a:p>
            <a:pPr>
              <a:defRPr/>
            </a:pPr>
            <a:fld id="{A1B9C5E9-0EA2-4BE7-B9F5-F3CDB182F4C9}" type="slidenum">
              <a:rPr lang="es-ES" smtClean="0"/>
              <a:pPr>
                <a:defRPr/>
              </a:pPr>
              <a:t>30</a:t>
            </a:fld>
            <a:endParaRPr lang="es-ES" dirty="0"/>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199" y="1398494"/>
            <a:ext cx="2273515" cy="2834607"/>
          </a:xfrm>
          <a:prstGeom prst="rect">
            <a:avLst/>
          </a:prstGeom>
        </p:spPr>
      </p:pic>
      <p:sp>
        <p:nvSpPr>
          <p:cNvPr id="9" name="8 CuadroTexto"/>
          <p:cNvSpPr txBox="1"/>
          <p:nvPr/>
        </p:nvSpPr>
        <p:spPr>
          <a:xfrm>
            <a:off x="1567558" y="4313522"/>
            <a:ext cx="6852961" cy="1846659"/>
          </a:xfrm>
          <a:prstGeom prst="rect">
            <a:avLst/>
          </a:prstGeom>
          <a:noFill/>
        </p:spPr>
        <p:txBody>
          <a:bodyPr wrap="square" rtlCol="0">
            <a:spAutoFit/>
          </a:bodyPr>
          <a:lstStyle/>
          <a:p>
            <a:pPr algn="ctr" defTabSz="457200" eaLnBrk="0" fontAlgn="base" hangingPunct="0">
              <a:spcBef>
                <a:spcPct val="0"/>
              </a:spcBef>
              <a:spcAft>
                <a:spcPct val="0"/>
              </a:spcAft>
            </a:pPr>
            <a:r>
              <a:rPr lang="es-CL" sz="3600" b="1" dirty="0">
                <a:solidFill>
                  <a:srgbClr val="1F497D"/>
                </a:solidFill>
                <a:ea typeface="ＭＳ Ｐゴシック" charset="0"/>
                <a:cs typeface="ＭＳ Ｐゴシック" charset="0"/>
              </a:rPr>
              <a:t>División Operaciones y Tecnología</a:t>
            </a:r>
          </a:p>
          <a:p>
            <a:pPr algn="ctr" defTabSz="457200" eaLnBrk="0" fontAlgn="base" hangingPunct="0">
              <a:spcBef>
                <a:spcPct val="0"/>
              </a:spcBef>
              <a:spcAft>
                <a:spcPct val="0"/>
              </a:spcAft>
            </a:pPr>
            <a:endParaRPr lang="es-CL" sz="1400" b="1" dirty="0">
              <a:solidFill>
                <a:srgbClr val="1F497D"/>
              </a:solidFill>
              <a:ea typeface="ＭＳ Ｐゴシック" charset="0"/>
              <a:cs typeface="ＭＳ Ｐゴシック" charset="0"/>
            </a:endParaRPr>
          </a:p>
          <a:p>
            <a:pPr algn="ctr" defTabSz="457200" eaLnBrk="0" fontAlgn="base" hangingPunct="0">
              <a:spcBef>
                <a:spcPct val="0"/>
              </a:spcBef>
              <a:spcAft>
                <a:spcPct val="0"/>
              </a:spcAft>
            </a:pPr>
            <a:r>
              <a:rPr lang="es-CL" sz="2800" b="1" dirty="0">
                <a:solidFill>
                  <a:srgbClr val="1F497D"/>
                </a:solidFill>
                <a:ea typeface="ＭＳ Ｐゴシック" charset="0"/>
                <a:cs typeface="ＭＳ Ｐゴシック" charset="0"/>
              </a:rPr>
              <a:t>Departamento Operaciones Pasivos</a:t>
            </a:r>
          </a:p>
          <a:p>
            <a:pPr algn="ctr" defTabSz="457200" eaLnBrk="0" fontAlgn="base" hangingPunct="0">
              <a:spcBef>
                <a:spcPct val="0"/>
              </a:spcBef>
              <a:spcAft>
                <a:spcPct val="0"/>
              </a:spcAft>
            </a:pPr>
            <a:endParaRPr lang="es-CL" b="1" dirty="0">
              <a:solidFill>
                <a:srgbClr val="1F497D"/>
              </a:solidFill>
              <a:ea typeface="ＭＳ Ｐゴシック" charset="0"/>
              <a:cs typeface="ＭＳ Ｐゴシック" charset="0"/>
            </a:endParaRPr>
          </a:p>
          <a:p>
            <a:pPr algn="ctr" defTabSz="457200" eaLnBrk="0" fontAlgn="base" hangingPunct="0">
              <a:spcBef>
                <a:spcPct val="0"/>
              </a:spcBef>
              <a:spcAft>
                <a:spcPct val="0"/>
              </a:spcAft>
            </a:pPr>
            <a:r>
              <a:rPr lang="es-CL" b="1" dirty="0">
                <a:solidFill>
                  <a:srgbClr val="1F497D"/>
                </a:solidFill>
                <a:ea typeface="ＭＳ Ｐゴシック" charset="0"/>
                <a:cs typeface="ＭＳ Ｐゴシック" charset="0"/>
              </a:rPr>
              <a:t>29 de Septiembre 2014</a:t>
            </a:r>
          </a:p>
        </p:txBody>
      </p:sp>
    </p:spTree>
    <p:extLst>
      <p:ext uri="{BB962C8B-B14F-4D97-AF65-F5344CB8AC3E}">
        <p14:creationId xmlns:p14="http://schemas.microsoft.com/office/powerpoint/2010/main" val="3696229478"/>
      </p:ext>
    </p:extLst>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uadroTexto 5"/>
          <p:cNvSpPr txBox="1">
            <a:spLocks noChangeArrowheads="1"/>
          </p:cNvSpPr>
          <p:nvPr/>
        </p:nvSpPr>
        <p:spPr bwMode="auto">
          <a:xfrm>
            <a:off x="1022350" y="2070100"/>
            <a:ext cx="1659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CL" dirty="0" smtClean="0">
                <a:solidFill>
                  <a:prstClr val="black"/>
                </a:solidFill>
                <a:ea typeface="ＭＳ Ｐゴシック" panose="020B0600070205080204" pitchFamily="34" charset="-128"/>
              </a:rPr>
              <a:t>Qué Hacemos</a:t>
            </a:r>
            <a:endParaRPr lang="es-ES" dirty="0">
              <a:solidFill>
                <a:prstClr val="black"/>
              </a:solidFill>
              <a:ea typeface="ＭＳ Ｐゴシック" panose="020B0600070205080204" pitchFamily="34" charset="-128"/>
            </a:endParaRPr>
          </a:p>
        </p:txBody>
      </p:sp>
      <p:sp>
        <p:nvSpPr>
          <p:cNvPr id="7172" name="CuadroTexto 53"/>
          <p:cNvSpPr txBox="1">
            <a:spLocks noChangeArrowheads="1"/>
          </p:cNvSpPr>
          <p:nvPr/>
        </p:nvSpPr>
        <p:spPr bwMode="auto">
          <a:xfrm>
            <a:off x="1022350" y="2622550"/>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ES" dirty="0">
                <a:solidFill>
                  <a:prstClr val="black"/>
                </a:solidFill>
                <a:ea typeface="ＭＳ Ｐゴシック" panose="020B0600070205080204" pitchFamily="34" charset="-128"/>
              </a:rPr>
              <a:t>Qué Necesitamos</a:t>
            </a:r>
          </a:p>
        </p:txBody>
      </p:sp>
      <p:sp>
        <p:nvSpPr>
          <p:cNvPr id="11" name="Elipse 54"/>
          <p:cNvSpPr/>
          <p:nvPr/>
        </p:nvSpPr>
        <p:spPr bwMode="auto">
          <a:xfrm>
            <a:off x="563563" y="2074863"/>
            <a:ext cx="400050"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2</a:t>
            </a:r>
          </a:p>
        </p:txBody>
      </p:sp>
      <p:sp>
        <p:nvSpPr>
          <p:cNvPr id="14" name="Elipse 56"/>
          <p:cNvSpPr/>
          <p:nvPr/>
        </p:nvSpPr>
        <p:spPr bwMode="auto">
          <a:xfrm>
            <a:off x="563563" y="2627313"/>
            <a:ext cx="400050"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3</a:t>
            </a:r>
          </a:p>
        </p:txBody>
      </p:sp>
      <p:cxnSp>
        <p:nvCxnSpPr>
          <p:cNvPr id="33" name="32 Conector recto"/>
          <p:cNvCxnSpPr/>
          <p:nvPr/>
        </p:nvCxnSpPr>
        <p:spPr>
          <a:xfrm>
            <a:off x="1114425" y="2465388"/>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1114425" y="3003550"/>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a:off x="1114425" y="6488113"/>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00" name="1 Título"/>
          <p:cNvSpPr>
            <a:spLocks noGrp="1"/>
          </p:cNvSpPr>
          <p:nvPr>
            <p:ph type="title"/>
          </p:nvPr>
        </p:nvSpPr>
        <p:spPr>
          <a:xfrm>
            <a:off x="131763" y="19050"/>
            <a:ext cx="8229600" cy="536575"/>
          </a:xfrm>
        </p:spPr>
        <p:txBody>
          <a:bodyPr/>
          <a:lstStyle/>
          <a:p>
            <a:pPr eaLnBrk="1" hangingPunct="1"/>
            <a:r>
              <a:rPr lang="es-CL" sz="2000" b="1" i="1" dirty="0" smtClean="0">
                <a:ea typeface="ＭＳ Ｐゴシック"/>
                <a:cs typeface="ＭＳ Ｐゴシック"/>
              </a:rPr>
              <a:t>Índice</a:t>
            </a:r>
          </a:p>
        </p:txBody>
      </p:sp>
      <p:grpSp>
        <p:nvGrpSpPr>
          <p:cNvPr id="7201" name="Agrupar 81"/>
          <p:cNvGrpSpPr>
            <a:grpSpLocks/>
          </p:cNvGrpSpPr>
          <p:nvPr/>
        </p:nvGrpSpPr>
        <p:grpSpPr bwMode="auto">
          <a:xfrm>
            <a:off x="555625" y="1558925"/>
            <a:ext cx="2000957" cy="400050"/>
            <a:chOff x="551725" y="684879"/>
            <a:chExt cx="2001377" cy="400050"/>
          </a:xfrm>
        </p:grpSpPr>
        <p:sp>
          <p:nvSpPr>
            <p:cNvPr id="7203" name="CuadroTexto 5"/>
            <p:cNvSpPr txBox="1">
              <a:spLocks noChangeArrowheads="1"/>
            </p:cNvSpPr>
            <p:nvPr/>
          </p:nvSpPr>
          <p:spPr bwMode="auto">
            <a:xfrm>
              <a:off x="1021593" y="690197"/>
              <a:ext cx="15315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457200" eaLnBrk="1" fontAlgn="base" hangingPunct="1">
                <a:spcBef>
                  <a:spcPct val="0"/>
                </a:spcBef>
                <a:spcAft>
                  <a:spcPct val="0"/>
                </a:spcAft>
              </a:pPr>
              <a:r>
                <a:rPr lang="es-ES" dirty="0">
                  <a:solidFill>
                    <a:prstClr val="black"/>
                  </a:solidFill>
                  <a:ea typeface="ＭＳ Ｐゴシック" panose="020B0600070205080204" pitchFamily="34" charset="-128"/>
                </a:rPr>
                <a:t>O</a:t>
              </a:r>
              <a:r>
                <a:rPr lang="es-ES" dirty="0" smtClean="0">
                  <a:solidFill>
                    <a:prstClr val="black"/>
                  </a:solidFill>
                  <a:ea typeface="ＭＳ Ｐゴシック" panose="020B0600070205080204" pitchFamily="34" charset="-128"/>
                </a:rPr>
                <a:t>rganigrama</a:t>
              </a:r>
              <a:endParaRPr lang="es-ES" dirty="0">
                <a:solidFill>
                  <a:prstClr val="black"/>
                </a:solidFill>
                <a:ea typeface="ＭＳ Ｐゴシック" panose="020B0600070205080204" pitchFamily="34" charset="-128"/>
              </a:endParaRPr>
            </a:p>
          </p:txBody>
        </p:sp>
        <p:sp>
          <p:nvSpPr>
            <p:cNvPr id="57" name="Elipse 52"/>
            <p:cNvSpPr/>
            <p:nvPr/>
          </p:nvSpPr>
          <p:spPr bwMode="auto">
            <a:xfrm>
              <a:off x="551725" y="684879"/>
              <a:ext cx="400134" cy="400050"/>
            </a:xfrm>
            <a:prstGeom prst="ellipse">
              <a:avLst/>
            </a:prstGeom>
            <a:gradFill flip="none" rotWithShape="1">
              <a:gsLst>
                <a:gs pos="0">
                  <a:schemeClr val="accent1">
                    <a:lumMod val="60000"/>
                    <a:lumOff val="40000"/>
                  </a:schemeClr>
                </a:gs>
                <a:gs pos="100000">
                  <a:srgbClr val="336DB2"/>
                </a:gs>
              </a:gsLst>
              <a:lin ang="5400000" scaled="0"/>
              <a:tileRect/>
            </a:gradFill>
            <a:ln w="12700">
              <a:noFill/>
              <a:round/>
              <a:headEnd/>
              <a:tailEnd/>
            </a:ln>
            <a:effectLst>
              <a:outerShdw blurRad="50800" dist="38100" dir="5400000" algn="t" rotWithShape="0">
                <a:prstClr val="black">
                  <a:alpha val="40000"/>
                </a:prstClr>
              </a:outerShdw>
            </a:effectLst>
          </p:spPr>
          <p:txBody>
            <a:bodyPr anchor="ctr"/>
            <a:lstStyle/>
            <a:p>
              <a:pPr algn="ctr" defTabSz="457200" eaLnBrk="0" fontAlgn="base" hangingPunct="0">
                <a:spcBef>
                  <a:spcPct val="0"/>
                </a:spcBef>
                <a:spcAft>
                  <a:spcPct val="0"/>
                </a:spcAft>
                <a:defRPr/>
              </a:pPr>
              <a:r>
                <a:rPr lang="es-ES" dirty="0">
                  <a:solidFill>
                    <a:prstClr val="white"/>
                  </a:solidFill>
                  <a:latin typeface="Arial" charset="0"/>
                  <a:ea typeface="ＭＳ Ｐゴシック" panose="020B0600070205080204" pitchFamily="34" charset="-128"/>
                </a:rPr>
                <a:t>1</a:t>
              </a:r>
            </a:p>
          </p:txBody>
        </p:sp>
      </p:grpSp>
      <p:cxnSp>
        <p:nvCxnSpPr>
          <p:cNvPr id="58" name="57 Conector recto"/>
          <p:cNvCxnSpPr/>
          <p:nvPr/>
        </p:nvCxnSpPr>
        <p:spPr>
          <a:xfrm>
            <a:off x="1117600" y="1958975"/>
            <a:ext cx="7467600" cy="0"/>
          </a:xfrm>
          <a:prstGeom prst="line">
            <a:avLst/>
          </a:prstGeom>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26280"/>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b="1" i="1" dirty="0" smtClean="0"/>
              <a:t>    Organigrama</a:t>
            </a:r>
            <a:endParaRPr lang="es-CL" b="1" i="1" dirty="0"/>
          </a:p>
        </p:txBody>
      </p:sp>
      <p:sp>
        <p:nvSpPr>
          <p:cNvPr id="3" name="2 CuadroTexto"/>
          <p:cNvSpPr txBox="1"/>
          <p:nvPr/>
        </p:nvSpPr>
        <p:spPr>
          <a:xfrm>
            <a:off x="2294539"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18</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5/13</a:t>
            </a:r>
            <a:r>
              <a:rPr lang="es-CL" sz="1200" i="1" dirty="0">
                <a:solidFill>
                  <a:srgbClr val="4BACC6">
                    <a:lumMod val="50000"/>
                  </a:srgbClr>
                </a:solidFill>
                <a:ea typeface="ＭＳ Ｐゴシック" panose="020B0600070205080204" pitchFamily="34" charset="-128"/>
              </a:rPr>
              <a:t>  </a:t>
            </a:r>
          </a:p>
        </p:txBody>
      </p:sp>
      <p:sp>
        <p:nvSpPr>
          <p:cNvPr id="4" name="3 CuadroTexto"/>
          <p:cNvSpPr txBox="1"/>
          <p:nvPr/>
        </p:nvSpPr>
        <p:spPr>
          <a:xfrm>
            <a:off x="4190791"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19</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15/4</a:t>
            </a:r>
            <a:endParaRPr lang="es-CL" sz="1200" i="1" dirty="0">
              <a:solidFill>
                <a:srgbClr val="4BACC6">
                  <a:lumMod val="50000"/>
                </a:srgbClr>
              </a:solidFill>
              <a:ea typeface="ＭＳ Ｐゴシック" panose="020B0600070205080204" pitchFamily="34" charset="-128"/>
            </a:endParaRPr>
          </a:p>
        </p:txBody>
      </p:sp>
      <p:sp>
        <p:nvSpPr>
          <p:cNvPr id="5" name="4 CuadroTexto"/>
          <p:cNvSpPr txBox="1"/>
          <p:nvPr/>
        </p:nvSpPr>
        <p:spPr>
          <a:xfrm>
            <a:off x="6009315" y="4043425"/>
            <a:ext cx="1023484" cy="461665"/>
          </a:xfrm>
          <a:prstGeom prst="rect">
            <a:avLst/>
          </a:prstGeom>
          <a:noFill/>
        </p:spPr>
        <p:txBody>
          <a:bodyPr wrap="square" rtlCol="0">
            <a:spAutoFit/>
          </a:bodyPr>
          <a:lstStyle/>
          <a:p>
            <a:pPr defTabSz="457200" eaLnBrk="0" fontAlgn="base" hangingPunct="0">
              <a:spcBef>
                <a:spcPct val="0"/>
              </a:spcBef>
              <a:spcAft>
                <a:spcPct val="0"/>
              </a:spcAft>
            </a:pPr>
            <a:r>
              <a:rPr lang="es-CL" sz="1200" i="1" dirty="0">
                <a:solidFill>
                  <a:srgbClr val="4BACC6">
                    <a:lumMod val="50000"/>
                  </a:srgbClr>
                </a:solidFill>
                <a:ea typeface="ＭＳ Ｐゴシック" panose="020B0600070205080204" pitchFamily="34" charset="-128"/>
              </a:rPr>
              <a:t>Dotación: 8</a:t>
            </a:r>
            <a:endParaRPr lang="es-CL" sz="1200" b="1" i="1" dirty="0">
              <a:solidFill>
                <a:srgbClr val="4BACC6">
                  <a:lumMod val="50000"/>
                </a:srgbClr>
              </a:solidFill>
              <a:ea typeface="ＭＳ Ｐゴシック" panose="020B0600070205080204" pitchFamily="34" charset="-128"/>
            </a:endParaRP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4/4</a:t>
            </a:r>
            <a:endParaRPr lang="es-CL" sz="1200" i="1" dirty="0">
              <a:solidFill>
                <a:srgbClr val="4BACC6">
                  <a:lumMod val="50000"/>
                </a:srgbClr>
              </a:solidFill>
              <a:ea typeface="ＭＳ Ｐゴシック" panose="020B0600070205080204" pitchFamily="34" charset="-128"/>
            </a:endParaRPr>
          </a:p>
        </p:txBody>
      </p:sp>
      <p:sp>
        <p:nvSpPr>
          <p:cNvPr id="6" name="5 CuadroTexto"/>
          <p:cNvSpPr txBox="1"/>
          <p:nvPr/>
        </p:nvSpPr>
        <p:spPr>
          <a:xfrm>
            <a:off x="5647703" y="1625213"/>
            <a:ext cx="1795997" cy="461665"/>
          </a:xfrm>
          <a:prstGeom prst="rect">
            <a:avLst/>
          </a:prstGeom>
          <a:noFill/>
        </p:spPr>
        <p:txBody>
          <a:bodyPr wrap="square" rtlCol="0">
            <a:spAutoFit/>
          </a:bodyPr>
          <a:lstStyle/>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Dotación Total : 46</a:t>
            </a:r>
          </a:p>
          <a:p>
            <a:pPr defTabSz="457200" eaLnBrk="0" fontAlgn="base" hangingPunct="0">
              <a:spcBef>
                <a:spcPct val="0"/>
              </a:spcBef>
              <a:spcAft>
                <a:spcPct val="0"/>
              </a:spcAft>
            </a:pPr>
            <a:r>
              <a:rPr lang="es-CL" sz="1200" b="1" i="1" dirty="0">
                <a:solidFill>
                  <a:srgbClr val="4BACC6">
                    <a:lumMod val="50000"/>
                  </a:srgbClr>
                </a:solidFill>
                <a:ea typeface="ＭＳ Ｐゴシック" panose="020B0600070205080204" pitchFamily="34" charset="-128"/>
              </a:rPr>
              <a:t>H/M   24/21 </a:t>
            </a:r>
          </a:p>
        </p:txBody>
      </p:sp>
      <p:grpSp>
        <p:nvGrpSpPr>
          <p:cNvPr id="7" name="34 Grupo"/>
          <p:cNvGrpSpPr/>
          <p:nvPr/>
        </p:nvGrpSpPr>
        <p:grpSpPr>
          <a:xfrm>
            <a:off x="2011893" y="3410304"/>
            <a:ext cx="1622498" cy="624955"/>
            <a:chOff x="352" y="1311664"/>
            <a:chExt cx="1231350" cy="843847"/>
          </a:xfrm>
          <a:solidFill>
            <a:schemeClr val="accent1">
              <a:lumMod val="75000"/>
            </a:schemeClr>
          </a:solidFill>
          <a:scene3d>
            <a:camera prst="orthographicFront"/>
            <a:lightRig rig="threePt" dir="t"/>
          </a:scene3d>
        </p:grpSpPr>
        <p:sp>
          <p:nvSpPr>
            <p:cNvPr id="8" name="7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9" name="8 Rectángulo"/>
            <p:cNvSpPr/>
            <p:nvPr/>
          </p:nvSpPr>
          <p:spPr>
            <a:xfrm>
              <a:off x="38532" y="1311664"/>
              <a:ext cx="1193170" cy="805667"/>
            </a:xfrm>
            <a:prstGeom prst="rect">
              <a:avLst/>
            </a:prstGeom>
            <a:no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100" b="1" noProof="1">
                  <a:solidFill>
                    <a:srgbClr val="FFFFFF"/>
                  </a:solidFill>
                  <a:effectLst>
                    <a:outerShdw blurRad="50800" dist="38100" dir="2700000" algn="tl" rotWithShape="0">
                      <a:prstClr val="black">
                        <a:alpha val="40000"/>
                      </a:prstClr>
                    </a:outerShdw>
                  </a:effectLst>
                </a:rPr>
                <a:t>Sección Cuenta Corriente y Captación</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Miguel Angel Sepúlveda G.</a:t>
              </a:r>
            </a:p>
          </p:txBody>
        </p:sp>
      </p:grpSp>
      <p:grpSp>
        <p:nvGrpSpPr>
          <p:cNvPr id="10" name="61 Grupo"/>
          <p:cNvGrpSpPr/>
          <p:nvPr/>
        </p:nvGrpSpPr>
        <p:grpSpPr>
          <a:xfrm>
            <a:off x="5744383" y="3410304"/>
            <a:ext cx="1585473" cy="579235"/>
            <a:chOff x="352" y="1373398"/>
            <a:chExt cx="1203251" cy="782113"/>
          </a:xfrm>
          <a:solidFill>
            <a:schemeClr val="accent1">
              <a:lumMod val="75000"/>
            </a:schemeClr>
          </a:solidFill>
          <a:scene3d>
            <a:camera prst="orthographicFront"/>
            <a:lightRig rig="threePt" dir="t"/>
          </a:scene3d>
        </p:grpSpPr>
        <p:sp>
          <p:nvSpPr>
            <p:cNvPr id="11" name="10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12" name="11 Rectángulo"/>
            <p:cNvSpPr/>
            <p:nvPr/>
          </p:nvSpPr>
          <p:spPr>
            <a:xfrm>
              <a:off x="38532" y="1411578"/>
              <a:ext cx="1126891" cy="705753"/>
            </a:xfrm>
            <a:prstGeom prst="rect">
              <a:avLst/>
            </a:prstGeom>
            <a:grp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050" b="1" noProof="1">
                  <a:solidFill>
                    <a:srgbClr val="FFFFFF"/>
                  </a:solidFill>
                  <a:effectLst>
                    <a:outerShdw blurRad="50800" dist="38100" dir="2700000" algn="tl" rotWithShape="0">
                      <a:prstClr val="black">
                        <a:alpha val="40000"/>
                      </a:prstClr>
                    </a:outerShdw>
                  </a:effectLst>
                </a:rPr>
                <a:t>Sección Convenios de Empresas</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Andrés Carvajal A.</a:t>
              </a:r>
            </a:p>
          </p:txBody>
        </p:sp>
      </p:grpSp>
      <p:sp>
        <p:nvSpPr>
          <p:cNvPr id="13" name="12 Rectángulo redondeado"/>
          <p:cNvSpPr/>
          <p:nvPr/>
        </p:nvSpPr>
        <p:spPr>
          <a:xfrm>
            <a:off x="3690246" y="1545593"/>
            <a:ext cx="1944571" cy="686095"/>
          </a:xfrm>
          <a:prstGeom prst="roundRect">
            <a:avLst/>
          </a:prstGeom>
          <a:ln/>
        </p:spPr>
        <p:style>
          <a:lnRef idx="2">
            <a:schemeClr val="accent1"/>
          </a:lnRef>
          <a:fillRef idx="1">
            <a:schemeClr val="lt1"/>
          </a:fillRef>
          <a:effectRef idx="0">
            <a:schemeClr val="accent1"/>
          </a:effectRef>
          <a:fontRef idx="minor">
            <a:schemeClr val="dk1"/>
          </a:fontRef>
        </p:style>
      </p:sp>
      <p:sp>
        <p:nvSpPr>
          <p:cNvPr id="14" name="13 Rectángulo"/>
          <p:cNvSpPr/>
          <p:nvPr/>
        </p:nvSpPr>
        <p:spPr>
          <a:xfrm>
            <a:off x="3883568" y="1625213"/>
            <a:ext cx="1571636" cy="522683"/>
          </a:xfrm>
          <a:prstGeom prst="rect">
            <a:avLst/>
          </a:prstGeom>
          <a:noFill/>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200" b="1" noProof="1">
                <a:solidFill>
                  <a:srgbClr val="1F497D">
                    <a:lumMod val="50000"/>
                  </a:srgbClr>
                </a:solidFill>
              </a:rPr>
              <a:t>Jefe Departamento Pasivos </a:t>
            </a:r>
          </a:p>
          <a:p>
            <a:pPr algn="ctr" defTabSz="577850" eaLnBrk="0" fontAlgn="base" hangingPunct="0">
              <a:lnSpc>
                <a:spcPct val="90000"/>
              </a:lnSpc>
              <a:spcBef>
                <a:spcPct val="0"/>
              </a:spcBef>
              <a:spcAft>
                <a:spcPct val="35000"/>
              </a:spcAft>
            </a:pPr>
            <a:r>
              <a:rPr lang="de-DE" sz="1200" noProof="1">
                <a:solidFill>
                  <a:srgbClr val="1F497D">
                    <a:lumMod val="50000"/>
                  </a:srgbClr>
                </a:solidFill>
                <a:effectLst>
                  <a:outerShdw blurRad="50800" dist="38100" dir="2700000" algn="tl" rotWithShape="0">
                    <a:prstClr val="black">
                      <a:alpha val="40000"/>
                    </a:prstClr>
                  </a:outerShdw>
                </a:effectLst>
              </a:rPr>
              <a:t>Juan Carlos Acosta C.</a:t>
            </a:r>
          </a:p>
        </p:txBody>
      </p:sp>
      <p:cxnSp>
        <p:nvCxnSpPr>
          <p:cNvPr id="15" name="14 Conector recto"/>
          <p:cNvCxnSpPr/>
          <p:nvPr/>
        </p:nvCxnSpPr>
        <p:spPr>
          <a:xfrm rot="5400000">
            <a:off x="2743641" y="2516553"/>
            <a:ext cx="1428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6450413" y="2499979"/>
            <a:ext cx="1428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5"/>
          <p:cNvPicPr>
            <a:picLocks noChangeAspect="1" noChangeArrowheads="1"/>
          </p:cNvPicPr>
          <p:nvPr/>
        </p:nvPicPr>
        <p:blipFill>
          <a:blip r:embed="rId2"/>
          <a:srcRect/>
          <a:stretch>
            <a:fillRect/>
          </a:stretch>
        </p:blipFill>
        <p:spPr bwMode="auto">
          <a:xfrm>
            <a:off x="4330483" y="783973"/>
            <a:ext cx="666751" cy="714375"/>
          </a:xfrm>
          <a:prstGeom prst="rect">
            <a:avLst/>
          </a:prstGeom>
          <a:noFill/>
          <a:ln w="9525">
            <a:noFill/>
            <a:miter lim="800000"/>
            <a:headEnd/>
            <a:tailEnd/>
          </a:ln>
          <a:effectLst/>
        </p:spPr>
      </p:pic>
      <p:grpSp>
        <p:nvGrpSpPr>
          <p:cNvPr id="18" name="34 Grupo"/>
          <p:cNvGrpSpPr/>
          <p:nvPr/>
        </p:nvGrpSpPr>
        <p:grpSpPr>
          <a:xfrm>
            <a:off x="3886421" y="3410304"/>
            <a:ext cx="1585473" cy="579235"/>
            <a:chOff x="352" y="1373398"/>
            <a:chExt cx="1203251" cy="782113"/>
          </a:xfrm>
          <a:solidFill>
            <a:schemeClr val="accent1">
              <a:lumMod val="75000"/>
            </a:schemeClr>
          </a:solidFill>
          <a:scene3d>
            <a:camera prst="orthographicFront"/>
            <a:lightRig rig="threePt" dir="t"/>
          </a:scene3d>
        </p:grpSpPr>
        <p:sp>
          <p:nvSpPr>
            <p:cNvPr id="19" name="18 Rectángulo redondeado"/>
            <p:cNvSpPr/>
            <p:nvPr/>
          </p:nvSpPr>
          <p:spPr>
            <a:xfrm>
              <a:off x="352" y="1373398"/>
              <a:ext cx="1203251" cy="782113"/>
            </a:xfrm>
            <a:prstGeom prst="roundRect">
              <a:avLst/>
            </a:prstGeom>
            <a:grpFill/>
            <a:ln/>
          </p:spPr>
          <p:style>
            <a:lnRef idx="0">
              <a:schemeClr val="accent1"/>
            </a:lnRef>
            <a:fillRef idx="3">
              <a:schemeClr val="accent1"/>
            </a:fillRef>
            <a:effectRef idx="3">
              <a:schemeClr val="accent1"/>
            </a:effectRef>
            <a:fontRef idx="minor">
              <a:schemeClr val="lt1"/>
            </a:fontRef>
          </p:style>
        </p:sp>
        <p:sp>
          <p:nvSpPr>
            <p:cNvPr id="20" name="19 Rectángulo"/>
            <p:cNvSpPr/>
            <p:nvPr/>
          </p:nvSpPr>
          <p:spPr>
            <a:xfrm>
              <a:off x="38532" y="1411578"/>
              <a:ext cx="1126891" cy="705753"/>
            </a:xfrm>
            <a:prstGeom prst="rect">
              <a:avLst/>
            </a:prstGeom>
            <a:grpFill/>
          </p:spPr>
          <p:style>
            <a:lnRef idx="0">
              <a:schemeClr val="accent1"/>
            </a:lnRef>
            <a:fillRef idx="3">
              <a:schemeClr val="accent1"/>
            </a:fillRef>
            <a:effectRef idx="3">
              <a:schemeClr val="accent1"/>
            </a:effectRef>
            <a:fontRef idx="minor">
              <a:schemeClr val="lt1"/>
            </a:fontRef>
          </p:style>
          <p:txBody>
            <a:bodyPr spcFirstLastPara="0" vert="horz" wrap="square" lIns="49530" tIns="49530" rIns="49530" bIns="49530" numCol="1" spcCol="1270" anchor="ctr" anchorCtr="0">
              <a:noAutofit/>
            </a:bodyPr>
            <a:lstStyle/>
            <a:p>
              <a:pPr algn="ctr" defTabSz="577850" eaLnBrk="0" fontAlgn="base" hangingPunct="0">
                <a:lnSpc>
                  <a:spcPct val="90000"/>
                </a:lnSpc>
                <a:spcBef>
                  <a:spcPct val="0"/>
                </a:spcBef>
                <a:spcAft>
                  <a:spcPct val="35000"/>
                </a:spcAft>
              </a:pPr>
              <a:r>
                <a:rPr lang="de-DE" sz="1100" b="1" noProof="1">
                  <a:solidFill>
                    <a:srgbClr val="FFFFFF"/>
                  </a:solidFill>
                  <a:effectLst>
                    <a:outerShdw blurRad="50800" dist="38100" dir="2700000" algn="tl" rotWithShape="0">
                      <a:prstClr val="black">
                        <a:alpha val="40000"/>
                      </a:prstClr>
                    </a:outerShdw>
                  </a:effectLst>
                </a:rPr>
                <a:t>Sección Canje</a:t>
              </a:r>
            </a:p>
            <a:p>
              <a:pPr algn="ctr" defTabSz="577850" eaLnBrk="0" fontAlgn="base" hangingPunct="0">
                <a:lnSpc>
                  <a:spcPct val="90000"/>
                </a:lnSpc>
                <a:spcBef>
                  <a:spcPct val="0"/>
                </a:spcBef>
                <a:spcAft>
                  <a:spcPct val="35000"/>
                </a:spcAft>
              </a:pPr>
              <a:r>
                <a:rPr lang="de-DE" sz="1000" noProof="1">
                  <a:solidFill>
                    <a:srgbClr val="FFFFFF"/>
                  </a:solidFill>
                  <a:effectLst>
                    <a:outerShdw blurRad="50800" dist="38100" dir="2700000" algn="tl" rotWithShape="0">
                      <a:prstClr val="black">
                        <a:alpha val="40000"/>
                      </a:prstClr>
                    </a:outerShdw>
                  </a:effectLst>
                </a:rPr>
                <a:t>Julio Martínez B.</a:t>
              </a:r>
            </a:p>
          </p:txBody>
        </p:sp>
      </p:grpSp>
      <p:pic>
        <p:nvPicPr>
          <p:cNvPr id="21" name="Picture 2" descr="Z:\00-PPNN GESTION 2010\21_3_PLAN COMUNICACIONAL GERENCIA ABC\FotosOrganigrama\DSCF0372.JPG"/>
          <p:cNvPicPr>
            <a:picLocks noChangeAspect="1" noChangeArrowheads="1"/>
          </p:cNvPicPr>
          <p:nvPr/>
        </p:nvPicPr>
        <p:blipFill>
          <a:blip r:embed="rId3" cstate="print"/>
          <a:srcRect l="18708" r="25169" b="16675"/>
          <a:stretch>
            <a:fillRect/>
          </a:stretch>
        </p:blipFill>
        <p:spPr bwMode="auto">
          <a:xfrm>
            <a:off x="6212100" y="2626501"/>
            <a:ext cx="642942" cy="714380"/>
          </a:xfrm>
          <a:prstGeom prst="rect">
            <a:avLst/>
          </a:prstGeom>
          <a:noFill/>
          <a:ln>
            <a:noFill/>
          </a:ln>
        </p:spPr>
      </p:pic>
      <p:cxnSp>
        <p:nvCxnSpPr>
          <p:cNvPr id="22" name="21 Conector recto"/>
          <p:cNvCxnSpPr/>
          <p:nvPr/>
        </p:nvCxnSpPr>
        <p:spPr>
          <a:xfrm>
            <a:off x="2806281" y="2437905"/>
            <a:ext cx="3714776"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rot="5400000">
            <a:off x="4560451" y="2444541"/>
            <a:ext cx="285752" cy="158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4" cstate="print"/>
          <a:srcRect/>
          <a:stretch>
            <a:fillRect/>
          </a:stretch>
        </p:blipFill>
        <p:spPr bwMode="auto">
          <a:xfrm>
            <a:off x="4398943" y="2632217"/>
            <a:ext cx="612000" cy="717205"/>
          </a:xfrm>
          <a:prstGeom prst="rect">
            <a:avLst/>
          </a:prstGeom>
          <a:noFill/>
          <a:ln w="9525">
            <a:noFill/>
            <a:miter lim="800000"/>
            <a:headEnd/>
            <a:tailEnd/>
          </a:ln>
          <a:effectLst/>
        </p:spPr>
      </p:pic>
      <p:pic>
        <p:nvPicPr>
          <p:cNvPr id="25" name="Picture 2"/>
          <p:cNvPicPr>
            <a:picLocks noChangeAspect="1" noChangeArrowheads="1"/>
          </p:cNvPicPr>
          <p:nvPr/>
        </p:nvPicPr>
        <p:blipFill>
          <a:blip r:embed="rId5" cstate="print"/>
          <a:srcRect/>
          <a:stretch>
            <a:fillRect/>
          </a:stretch>
        </p:blipFill>
        <p:spPr bwMode="auto">
          <a:xfrm>
            <a:off x="2533916" y="2632217"/>
            <a:ext cx="576585" cy="720000"/>
          </a:xfrm>
          <a:prstGeom prst="rect">
            <a:avLst/>
          </a:prstGeom>
          <a:noFill/>
          <a:ln w="9525">
            <a:noFill/>
            <a:miter lim="800000"/>
            <a:headEnd/>
            <a:tailEnd/>
          </a:ln>
          <a:effectLst/>
        </p:spPr>
      </p:pic>
    </p:spTree>
    <p:extLst>
      <p:ext uri="{BB962C8B-B14F-4D97-AF65-F5344CB8AC3E}">
        <p14:creationId xmlns:p14="http://schemas.microsoft.com/office/powerpoint/2010/main" val="964461286"/>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b="1" i="1" dirty="0"/>
              <a:t>Qué Hacemos</a:t>
            </a:r>
            <a:endParaRPr lang="es-ES" dirty="0"/>
          </a:p>
        </p:txBody>
      </p:sp>
      <p:sp>
        <p:nvSpPr>
          <p:cNvPr id="4" name="3 Rectángulo"/>
          <p:cNvSpPr/>
          <p:nvPr/>
        </p:nvSpPr>
        <p:spPr>
          <a:xfrm>
            <a:off x="378822" y="571827"/>
            <a:ext cx="8464731" cy="1008780"/>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just" defTabSz="457200" eaLnBrk="0" fontAlgn="base" hangingPunct="0">
              <a:spcBef>
                <a:spcPct val="0"/>
              </a:spcBef>
              <a:spcAft>
                <a:spcPct val="0"/>
              </a:spcAft>
              <a:defRPr/>
            </a:pPr>
            <a:r>
              <a:rPr lang="es-ES" sz="1600" dirty="0">
                <a:solidFill>
                  <a:srgbClr val="4F81BD">
                    <a:lumMod val="50000"/>
                  </a:srgbClr>
                </a:solidFill>
              </a:rPr>
              <a:t>Departamento encargado de administrar las operaciones y carteras de los productos  de Pasivos (Cuentas Corrientes, Vistas, Ahorro y Captaciones) y los procesos de Canje del Banco de Chile y del Banco de CrediChile,  participando en la definición de nuevos desarrollos y nuevos procesos. </a:t>
            </a:r>
            <a:r>
              <a:rPr lang="es-ES" dirty="0">
                <a:solidFill>
                  <a:srgbClr val="000080"/>
                </a:solidFill>
              </a:rPr>
              <a:t> </a:t>
            </a:r>
          </a:p>
        </p:txBody>
      </p:sp>
      <p:pic>
        <p:nvPicPr>
          <p:cNvPr id="41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392" y="1661265"/>
            <a:ext cx="64103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813" y="3971925"/>
            <a:ext cx="57435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631490"/>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defRPr/>
            </a:pPr>
            <a:r>
              <a:rPr lang="es-CL" sz="2400" b="1" i="1" dirty="0"/>
              <a:t>Qué Hacemos </a:t>
            </a:r>
            <a:r>
              <a:rPr lang="es-CL" sz="2400" b="1" i="1" dirty="0" smtClean="0"/>
              <a:t> </a:t>
            </a:r>
            <a:r>
              <a:rPr lang="es-CL" sz="2400" b="1" i="1" dirty="0"/>
              <a:t>en la Sección Cuenta Corriente y Captación</a:t>
            </a:r>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86" y="987535"/>
            <a:ext cx="6737316" cy="101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2 Objeto"/>
          <p:cNvGraphicFramePr>
            <a:graphicFrameLocks noChangeAspect="1"/>
          </p:cNvGraphicFramePr>
          <p:nvPr>
            <p:extLst>
              <p:ext uri="{D42A27DB-BD31-4B8C-83A1-F6EECF244321}">
                <p14:modId xmlns:p14="http://schemas.microsoft.com/office/powerpoint/2010/main" val="1836959705"/>
              </p:ext>
            </p:extLst>
          </p:nvPr>
        </p:nvGraphicFramePr>
        <p:xfrm>
          <a:off x="622317" y="538719"/>
          <a:ext cx="6737316" cy="410446"/>
        </p:xfrm>
        <a:graphic>
          <a:graphicData uri="http://schemas.openxmlformats.org/presentationml/2006/ole">
            <mc:AlternateContent xmlns:mc="http://schemas.openxmlformats.org/markup-compatibility/2006">
              <mc:Choice xmlns:v="urn:schemas-microsoft-com:vml" Requires="v">
                <p:oleObj spid="_x0000_s2070" name="Hoja de cálculo binaria" r:id="rId5" imgW="6410408" imgH="390401" progId="Excel.SheetBinaryMacroEnabled.12">
                  <p:embed/>
                </p:oleObj>
              </mc:Choice>
              <mc:Fallback>
                <p:oleObj name="Hoja de cálculo binaria" r:id="rId5" imgW="6410408" imgH="390401" progId="Excel.SheetBinaryMacroEnabled.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17" y="538719"/>
                        <a:ext cx="6737316" cy="41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11 Rectángulo"/>
          <p:cNvSpPr/>
          <p:nvPr/>
        </p:nvSpPr>
        <p:spPr>
          <a:xfrm>
            <a:off x="30969" y="2068308"/>
            <a:ext cx="4757055" cy="4488408"/>
          </a:xfrm>
          <a:prstGeom prst="rect">
            <a:avLst/>
          </a:prstGeom>
          <a:ln w="12700">
            <a:solidFill>
              <a:schemeClr val="tx1"/>
            </a:solidFill>
          </a:ln>
        </p:spPr>
        <p:txBody>
          <a:bodyPr wrap="square">
            <a:spAutoFit/>
          </a:bodyPr>
          <a:lstStyle/>
          <a:p>
            <a:pPr marL="0" lvl="1" algn="just" fontAlgn="base">
              <a:spcAft>
                <a:spcPts val="600"/>
              </a:spcAft>
            </a:pPr>
            <a:r>
              <a:rPr lang="es-CL" sz="1200" dirty="0">
                <a:solidFill>
                  <a:schemeClr val="tx2">
                    <a:lumMod val="50000"/>
                  </a:schemeClr>
                </a:solidFill>
                <a:ea typeface="ＭＳ Ｐゴシック" panose="020B0600070205080204" pitchFamily="34" charset="-128"/>
              </a:rPr>
              <a:t>CUENTAS </a:t>
            </a:r>
            <a:endParaRPr lang="es-CL" sz="1100" dirty="0">
              <a:solidFill>
                <a:schemeClr val="tx2">
                  <a:lumMod val="50000"/>
                </a:schemeClr>
              </a:solidFill>
              <a:ea typeface="ＭＳ Ｐゴシック" panose="020B0600070205080204" pitchFamily="34" charset="-128"/>
            </a:endParaRP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Proceso de Traspaso de fondos manuales entre cuentas.</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Digitación de decisiones de Sobregiros y correcciones de la Oficina Central.</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Digitación de Cargos y abonos varios por instrucción de unidades internas y clientes.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Aumento de cupo en LC, LSP.</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Control de publicación de ordenes de no pago  y su cobro de comisiones </a:t>
            </a:r>
          </a:p>
          <a:p>
            <a:pPr marL="85725" lvl="1" indent="-85725" algn="just" fontAlgn="base">
              <a:spcAft>
                <a:spcPts val="200"/>
              </a:spcAft>
              <a:buFontTx/>
              <a:buChar char="-"/>
            </a:pPr>
            <a:r>
              <a:rPr lang="es-CL" sz="1200" dirty="0">
                <a:solidFill>
                  <a:schemeClr val="tx2">
                    <a:lumMod val="50000"/>
                  </a:schemeClr>
                </a:solidFill>
                <a:ea typeface="ＭＳ Ｐゴシック" panose="020B0600070205080204" pitchFamily="34" charset="-128"/>
              </a:rPr>
              <a:t>Cobros de comisiones por traspasos de fondos y emisiones de vales vistas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Mantenciones varías unitarias o masivas de cuentas.</a:t>
            </a:r>
          </a:p>
          <a:p>
            <a:pPr marL="85725" lvl="1" indent="-85725" algn="just" fontAlgn="base">
              <a:spcAft>
                <a:spcPts val="200"/>
              </a:spcAft>
              <a:buFontTx/>
              <a:buChar char="-"/>
            </a:pPr>
            <a:r>
              <a:rPr lang="es-ES" sz="1200" dirty="0">
                <a:solidFill>
                  <a:schemeClr val="tx2">
                    <a:lumMod val="50000"/>
                  </a:schemeClr>
                </a:solidFill>
                <a:ea typeface="ＭＳ Ｐゴシック" panose="020B0600070205080204" pitchFamily="34" charset="-128"/>
              </a:rPr>
              <a:t>Atención y soporte de contingencias.</a:t>
            </a:r>
          </a:p>
          <a:p>
            <a:pPr marL="0" lvl="1" algn="just" fontAlgn="base">
              <a:spcAft>
                <a:spcPts val="200"/>
              </a:spcAft>
            </a:pPr>
            <a:r>
              <a:rPr lang="es-ES" sz="1200" dirty="0">
                <a:solidFill>
                  <a:schemeClr val="tx2">
                    <a:lumMod val="50000"/>
                  </a:schemeClr>
                </a:solidFill>
                <a:ea typeface="ＭＳ Ｐゴシック" panose="020B0600070205080204" pitchFamily="34" charset="-128"/>
              </a:rPr>
              <a:t>- Regularización de PAC de crédito, línea y tarjetas que afectan a la cuenta vista CrediChile.</a:t>
            </a:r>
          </a:p>
          <a:p>
            <a:pPr marL="171450" lvl="1" indent="-171450" algn="just" fontAlgn="base">
              <a:spcAft>
                <a:spcPts val="200"/>
              </a:spcAft>
              <a:buFontTx/>
              <a:buChar char="-"/>
            </a:pPr>
            <a:endParaRPr lang="es-ES" sz="1200" dirty="0">
              <a:solidFill>
                <a:schemeClr val="tx2">
                  <a:lumMod val="50000"/>
                </a:schemeClr>
              </a:solidFill>
              <a:ea typeface="ＭＳ Ｐゴシック" panose="020B0600070205080204" pitchFamily="34" charset="-128"/>
            </a:endParaRPr>
          </a:p>
          <a:p>
            <a:pPr marL="0" lvl="1"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CAPTACIONES</a:t>
            </a:r>
            <a:endParaRPr lang="es-ES" sz="2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Saldos inmovilizados.</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vales vistas por instrucción de cliente.</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certificados de intereses pagados a cliente  para operación renta.</a:t>
            </a:r>
          </a:p>
          <a:p>
            <a:pPr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Control manual de depósitos a plazo en euros.</a:t>
            </a:r>
          </a:p>
          <a:p>
            <a:pPr marL="171450" indent="-171450" defTabSz="457200" eaLnBrk="0" fontAlgn="base" hangingPunct="0">
              <a:spcBef>
                <a:spcPct val="0"/>
              </a:spcBef>
              <a:spcAft>
                <a:spcPct val="0"/>
              </a:spcAft>
              <a:buFontTx/>
              <a:buChar char="-"/>
            </a:pPr>
            <a:r>
              <a:rPr lang="es-ES" sz="1200" dirty="0" smtClean="0">
                <a:solidFill>
                  <a:schemeClr val="tx2">
                    <a:lumMod val="50000"/>
                  </a:schemeClr>
                </a:solidFill>
                <a:ea typeface="ＭＳ Ｐゴシック" panose="020B0600070205080204" pitchFamily="34" charset="-128"/>
              </a:rPr>
              <a:t>Gestión </a:t>
            </a:r>
            <a:r>
              <a:rPr lang="es-ES" sz="1200" dirty="0">
                <a:solidFill>
                  <a:schemeClr val="tx2">
                    <a:lumMod val="50000"/>
                  </a:schemeClr>
                </a:solidFill>
                <a:ea typeface="ＭＳ Ｐゴシック" panose="020B0600070205080204" pitchFamily="34" charset="-128"/>
              </a:rPr>
              <a:t>y emisión de documentos de captaciones extraviados</a:t>
            </a:r>
            <a:r>
              <a:rPr lang="es-ES" sz="1200" dirty="0" smtClean="0">
                <a:solidFill>
                  <a:schemeClr val="tx2">
                    <a:lumMod val="50000"/>
                  </a:schemeClr>
                </a:solidFill>
                <a:ea typeface="ＭＳ Ｐゴシック" panose="020B0600070205080204" pitchFamily="34" charset="-128"/>
              </a:rPr>
              <a:t>.</a:t>
            </a:r>
          </a:p>
        </p:txBody>
      </p:sp>
      <p:sp>
        <p:nvSpPr>
          <p:cNvPr id="13" name="12 Rectángulo"/>
          <p:cNvSpPr/>
          <p:nvPr/>
        </p:nvSpPr>
        <p:spPr>
          <a:xfrm>
            <a:off x="4963886" y="2060848"/>
            <a:ext cx="4036446" cy="3385542"/>
          </a:xfrm>
          <a:prstGeom prst="rect">
            <a:avLst/>
          </a:prstGeom>
          <a:ln w="12700">
            <a:solidFill>
              <a:schemeClr val="tx1"/>
            </a:solidFill>
          </a:ln>
        </p:spPr>
        <p:txBody>
          <a:bodyPr wrap="square">
            <a:spAutoFit/>
          </a:bodyPr>
          <a:lstStyle/>
          <a:p>
            <a:pPr marL="0" lvl="1" defTabSz="457200" eaLnBrk="0" fontAlgn="base" hangingPunct="0">
              <a:spcBef>
                <a:spcPct val="0"/>
              </a:spcBef>
              <a:spcAft>
                <a:spcPct val="0"/>
              </a:spcAft>
            </a:pPr>
            <a:r>
              <a:rPr lang="es-CL" sz="1400" dirty="0">
                <a:solidFill>
                  <a:schemeClr val="tx2">
                    <a:lumMod val="50000"/>
                  </a:schemeClr>
                </a:solidFill>
                <a:ea typeface="ＭＳ Ｐゴシック" panose="020B0600070205080204" pitchFamily="34" charset="-128"/>
              </a:rPr>
              <a:t>BOLETAS DE GARANTIA </a:t>
            </a:r>
            <a:endParaRPr lang="es-ES" sz="2800" dirty="0">
              <a:solidFill>
                <a:schemeClr val="tx2">
                  <a:lumMod val="50000"/>
                </a:schemeClr>
              </a:solidFill>
              <a:ea typeface="ＭＳ Ｐゴシック" panose="020B0600070205080204" pitchFamily="34" charset="-128"/>
            </a:endParaRPr>
          </a:p>
          <a:p>
            <a:pPr marL="171450" indent="-171450" defTabSz="457200" eaLnBrk="0" fontAlgn="base" hangingPunct="0">
              <a:spcBef>
                <a:spcPct val="0"/>
              </a:spcBef>
              <a:spcAft>
                <a:spcPct val="0"/>
              </a:spcAft>
              <a:buFontTx/>
              <a:buChar char="-"/>
            </a:pPr>
            <a:endParaRPr lang="es-ES" sz="1200" dirty="0">
              <a:solidFill>
                <a:schemeClr val="tx2">
                  <a:lumMod val="50000"/>
                </a:schemeClr>
              </a:solidFill>
              <a:ea typeface="ＭＳ Ｐゴシック" panose="020B0600070205080204" pitchFamily="34" charset="-128"/>
            </a:endParaRPr>
          </a:p>
          <a:p>
            <a:pPr marL="180975" lvl="3" indent="-180975" defTabSz="457200" eaLnBrk="0" fontAlgn="base" hangingPunct="0">
              <a:spcBef>
                <a:spcPct val="0"/>
              </a:spcBef>
              <a:spcAft>
                <a:spcPct val="0"/>
              </a:spcAft>
            </a:pPr>
            <a:r>
              <a:rPr lang="es-ES" dirty="0">
                <a:solidFill>
                  <a:schemeClr val="tx2">
                    <a:lumMod val="50000"/>
                  </a:schemeClr>
                </a:solidFill>
                <a:latin typeface="Arial" pitchFamily="34" charset="0"/>
                <a:ea typeface="ＭＳ Ｐゴシック" panose="020B0600070205080204" pitchFamily="34" charset="-128"/>
                <a:cs typeface="Arial" pitchFamily="34" charset="0"/>
              </a:rPr>
              <a:t>- </a:t>
            </a:r>
            <a:r>
              <a:rPr lang="es-ES" sz="1200" dirty="0">
                <a:solidFill>
                  <a:schemeClr val="tx2">
                    <a:lumMod val="50000"/>
                  </a:schemeClr>
                </a:solidFill>
                <a:ea typeface="ＭＳ Ｐゴシック" panose="020B0600070205080204" pitchFamily="34" charset="-128"/>
              </a:rPr>
              <a:t>Dar de baja Boletas de Garantía en efectivo y con Pagaré.</a:t>
            </a:r>
          </a:p>
          <a:p>
            <a:pPr marL="180975" lvl="3" indent="-180975"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Prórrogas, Reversas y eliminaciones de Boletas de Garantía con Pagaré y efectivo.</a:t>
            </a:r>
          </a:p>
          <a:p>
            <a:pPr marL="180975" lvl="3" indent="-180975" defTabSz="457200" eaLnBrk="0" fontAlgn="base" hangingPunct="0">
              <a:spcBef>
                <a:spcPct val="0"/>
              </a:spcBef>
              <a:spcAft>
                <a:spcPct val="0"/>
              </a:spcAft>
            </a:pPr>
            <a:r>
              <a:rPr lang="es-ES" sz="1200" dirty="0">
                <a:solidFill>
                  <a:schemeClr val="tx2">
                    <a:lumMod val="50000"/>
                  </a:schemeClr>
                </a:solidFill>
                <a:ea typeface="ＭＳ Ｐゴシック" panose="020B0600070205080204" pitchFamily="34" charset="-128"/>
              </a:rPr>
              <a:t>- Emisión de Cartas de Autenticidad de Boletas de Garantías.</a:t>
            </a:r>
          </a:p>
          <a:p>
            <a:pPr marL="180975" lvl="3" indent="-180975"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 Revisión de diferencias entre Boletas y Créditos y gestión de regularización</a:t>
            </a:r>
          </a:p>
          <a:p>
            <a:pPr marL="0" lvl="3" defTabSz="457200" eaLnBrk="0" fontAlgn="base" hangingPunct="0">
              <a:spcBef>
                <a:spcPct val="0"/>
              </a:spcBef>
              <a:spcAft>
                <a:spcPct val="0"/>
              </a:spcAft>
            </a:pPr>
            <a:r>
              <a:rPr lang="es-CL" sz="1200" dirty="0">
                <a:solidFill>
                  <a:schemeClr val="tx2">
                    <a:lumMod val="50000"/>
                  </a:schemeClr>
                </a:solidFill>
                <a:ea typeface="ＭＳ Ｐゴシック" panose="020B0600070205080204" pitchFamily="34" charset="-128"/>
              </a:rPr>
              <a:t>- Soporte a Oficinas</a:t>
            </a:r>
          </a:p>
          <a:p>
            <a:pPr marL="180975" lvl="3" indent="-180975" defTabSz="457200" eaLnBrk="0" fontAlgn="base" hangingPunct="0">
              <a:spcBef>
                <a:spcPct val="0"/>
              </a:spcBef>
              <a:spcAft>
                <a:spcPct val="0"/>
              </a:spcAft>
              <a:buFontTx/>
              <a:buChar char="-"/>
            </a:pPr>
            <a:endParaRPr lang="es-CL" sz="1200" dirty="0">
              <a:solidFill>
                <a:schemeClr val="tx2">
                  <a:lumMod val="50000"/>
                </a:schemeClr>
              </a:solidFill>
              <a:ea typeface="ＭＳ Ｐゴシック" panose="020B0600070205080204" pitchFamily="34" charset="-128"/>
            </a:endParaRPr>
          </a:p>
          <a:p>
            <a:pPr marL="0" lvl="1" defTabSz="457200" eaLnBrk="0" fontAlgn="base" hangingPunct="0">
              <a:spcBef>
                <a:spcPct val="0"/>
              </a:spcBef>
              <a:spcAft>
                <a:spcPct val="0"/>
              </a:spcAft>
            </a:pPr>
            <a:r>
              <a:rPr lang="es-CL" sz="1400" dirty="0">
                <a:solidFill>
                  <a:schemeClr val="tx2">
                    <a:lumMod val="50000"/>
                  </a:schemeClr>
                </a:solidFill>
                <a:ea typeface="ＭＳ Ｐゴシック" panose="020B0600070205080204" pitchFamily="34" charset="-128"/>
              </a:rPr>
              <a:t>AHORRO </a:t>
            </a:r>
            <a:endParaRPr lang="es-ES" sz="2800" dirty="0">
              <a:solidFill>
                <a:schemeClr val="tx2">
                  <a:lumMod val="50000"/>
                </a:schemeClr>
              </a:solidFill>
              <a:ea typeface="ＭＳ Ｐゴシック" panose="020B0600070205080204" pitchFamily="34" charset="-128"/>
            </a:endParaRP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Ingreso de cargos, abonos por correcciones en cuentas de ahorro Banco.</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Generación de informes mensuales para SBIF, por cuentas de ahorro APV.</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Control mensual del pago de intereses y reajustes.</a:t>
            </a:r>
          </a:p>
          <a:p>
            <a:pPr marL="180975" lvl="3" indent="-180975" defTabSz="457200" eaLnBrk="0" fontAlgn="base" hangingPunct="0">
              <a:spcBef>
                <a:spcPct val="0"/>
              </a:spcBef>
              <a:spcAft>
                <a:spcPct val="0"/>
              </a:spcAft>
              <a:buFontTx/>
              <a:buChar char="-"/>
            </a:pPr>
            <a:r>
              <a:rPr lang="es-ES" sz="1200" dirty="0">
                <a:solidFill>
                  <a:schemeClr val="tx2">
                    <a:lumMod val="50000"/>
                  </a:schemeClr>
                </a:solidFill>
                <a:ea typeface="ＭＳ Ｐゴシック" panose="020B0600070205080204" pitchFamily="34" charset="-128"/>
              </a:rPr>
              <a:t>Calculo manual de intereses y reajustes</a:t>
            </a:r>
            <a:r>
              <a:rPr lang="es-ES" sz="1200" dirty="0" smtClean="0">
                <a:solidFill>
                  <a:schemeClr val="tx2">
                    <a:lumMod val="50000"/>
                  </a:schemeClr>
                </a:solidFill>
                <a:ea typeface="ＭＳ Ｐゴシック" panose="020B0600070205080204" pitchFamily="34" charset="-128"/>
              </a:rPr>
              <a:t>.</a:t>
            </a:r>
            <a:endParaRPr lang="es-ES" sz="1200" dirty="0">
              <a:solidFill>
                <a:schemeClr val="tx2">
                  <a:lumMod val="50000"/>
                </a:schemeClr>
              </a:solidFill>
              <a:ea typeface="ＭＳ Ｐゴシック" panose="020B0600070205080204" pitchFamily="34" charset="-128"/>
            </a:endParaRPr>
          </a:p>
        </p:txBody>
      </p:sp>
      <p:pic>
        <p:nvPicPr>
          <p:cNvPr id="8"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3887" y="5384800"/>
            <a:ext cx="4036446" cy="1092200"/>
          </a:xfrm>
          <a:prstGeom prst="rect">
            <a:avLst/>
          </a:prstGeom>
          <a:solidFill>
            <a:schemeClr val="tx2">
              <a:lumMod val="20000"/>
              <a:lumOff val="80000"/>
            </a:schemeClr>
          </a:solidFill>
          <a:ln>
            <a:noFill/>
          </a:ln>
          <a:effectLst/>
        </p:spPr>
      </p:pic>
    </p:spTree>
    <p:extLst>
      <p:ext uri="{BB962C8B-B14F-4D97-AF65-F5344CB8AC3E}">
        <p14:creationId xmlns:p14="http://schemas.microsoft.com/office/powerpoint/2010/main" val="2229356923"/>
      </p:ext>
    </p:extLst>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400" b="1" i="1" dirty="0"/>
              <a:t>Qué Hacemos </a:t>
            </a:r>
            <a:r>
              <a:rPr lang="es-CL" sz="2400" b="1" i="1" dirty="0" smtClean="0"/>
              <a:t>en la Sección </a:t>
            </a:r>
            <a:r>
              <a:rPr lang="es-CL" sz="2400" b="1" i="1" dirty="0"/>
              <a:t>Canje</a:t>
            </a:r>
          </a:p>
        </p:txBody>
      </p:sp>
      <p:sp>
        <p:nvSpPr>
          <p:cNvPr id="4" name="3 Rectángulo"/>
          <p:cNvSpPr/>
          <p:nvPr/>
        </p:nvSpPr>
        <p:spPr>
          <a:xfrm>
            <a:off x="212114" y="2073037"/>
            <a:ext cx="8464342" cy="2523768"/>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Controla </a:t>
            </a:r>
            <a:r>
              <a:rPr lang="es-CL" sz="1400" dirty="0">
                <a:solidFill>
                  <a:srgbClr val="4F81BD">
                    <a:lumMod val="50000"/>
                  </a:srgbClr>
                </a:solidFill>
              </a:rPr>
              <a:t>el proceso de Canje interbancario de documentos que se realiza a nivel nacional con la empresa proveedora de servicio SERVIBANCA.</a:t>
            </a:r>
          </a:p>
          <a:p>
            <a:pPr marL="171450" indent="-171450" algn="just" eaLnBrk="0" fontAlgn="base" hangingPunct="0">
              <a:spcBef>
                <a:spcPct val="0"/>
              </a:spcBef>
              <a:spcAft>
                <a:spcPct val="0"/>
              </a:spcAft>
              <a:buFont typeface="Wingdings" panose="05000000000000000000" pitchFamily="2" charset="2"/>
              <a:buChar char="§"/>
            </a:pPr>
            <a:endParaRPr lang="es-CL" sz="600"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Se </a:t>
            </a:r>
            <a:r>
              <a:rPr lang="es-CL" sz="1400" dirty="0">
                <a:solidFill>
                  <a:srgbClr val="4F81BD">
                    <a:lumMod val="50000"/>
                  </a:srgbClr>
                </a:solidFill>
              </a:rPr>
              <a:t>ejecutan los protestos de cheques de clientes Banco instruidos por los Ejecutivos, los rechazados por causales de forma y los rechazados por el sistema. Esto a nivel Metropolitano.</a:t>
            </a:r>
          </a:p>
          <a:p>
            <a:pPr marL="171450" indent="-171450" algn="just" eaLnBrk="0" fontAlgn="base" hangingPunct="0">
              <a:spcBef>
                <a:spcPct val="0"/>
              </a:spcBef>
              <a:spcAft>
                <a:spcPct val="0"/>
              </a:spcAft>
              <a:buFont typeface="Wingdings" panose="05000000000000000000" pitchFamily="2" charset="2"/>
              <a:buChar char="§"/>
            </a:pPr>
            <a:endParaRPr lang="es-CL" sz="600"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Se </a:t>
            </a:r>
            <a:r>
              <a:rPr lang="es-CL" sz="1400" dirty="0">
                <a:solidFill>
                  <a:srgbClr val="4F81BD">
                    <a:lumMod val="50000"/>
                  </a:srgbClr>
                </a:solidFill>
              </a:rPr>
              <a:t>digitan los cheques devueltos protestados por otros bancos como cargos en las cuentas de depósitos y se distribuyen los cheques físicos  a las sucursales de las cuentas.</a:t>
            </a:r>
          </a:p>
          <a:p>
            <a:pPr marL="171450" indent="-171450" algn="just" eaLnBrk="0" fontAlgn="base" hangingPunct="0">
              <a:spcBef>
                <a:spcPct val="0"/>
              </a:spcBef>
              <a:spcAft>
                <a:spcPct val="0"/>
              </a:spcAft>
              <a:buFont typeface="Wingdings" panose="05000000000000000000" pitchFamily="2" charset="2"/>
              <a:buChar char="§"/>
            </a:pPr>
            <a:endParaRPr lang="es-CL" sz="600" b="1" cap="small" dirty="0">
              <a:solidFill>
                <a:srgbClr val="4F81BD">
                  <a:lumMod val="50000"/>
                </a:srgbClr>
              </a:solidFill>
            </a:endParaRP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El </a:t>
            </a:r>
            <a:r>
              <a:rPr lang="es-CL" sz="1400" dirty="0">
                <a:solidFill>
                  <a:srgbClr val="4F81BD">
                    <a:lumMod val="50000"/>
                  </a:srgbClr>
                </a:solidFill>
              </a:rPr>
              <a:t>intercambio de los documentos físicos, para su cobro,  se realizan a través de las reuniones  entre bancos  llamadas de cámaras de compensación.   Como respaldo de cada documento cobrado los bancos, en forma paralela, nos  intercambiamos archivos  que contienen </a:t>
            </a:r>
            <a:r>
              <a:rPr lang="es-CL" sz="1400" dirty="0">
                <a:solidFill>
                  <a:srgbClr val="4F81BD">
                    <a:lumMod val="50000"/>
                  </a:srgbClr>
                </a:solidFill>
                <a:ea typeface="ＭＳ Ｐゴシック" panose="020B0600070205080204" pitchFamily="34" charset="-128"/>
              </a:rPr>
              <a:t>a nivel nacional </a:t>
            </a:r>
            <a:r>
              <a:rPr lang="es-CL" sz="1400" dirty="0">
                <a:solidFill>
                  <a:srgbClr val="4F81BD">
                    <a:lumMod val="50000"/>
                  </a:srgbClr>
                </a:solidFill>
              </a:rPr>
              <a:t>el detalle de cada documento, bajo el modelo de Canje Electrónico.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45" y="1113202"/>
            <a:ext cx="796300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7 Objeto"/>
          <p:cNvGraphicFramePr>
            <a:graphicFrameLocks noChangeAspect="1"/>
          </p:cNvGraphicFramePr>
          <p:nvPr>
            <p:extLst>
              <p:ext uri="{D42A27DB-BD31-4B8C-83A1-F6EECF244321}">
                <p14:modId xmlns:p14="http://schemas.microsoft.com/office/powerpoint/2010/main" val="283025337"/>
              </p:ext>
            </p:extLst>
          </p:nvPr>
        </p:nvGraphicFramePr>
        <p:xfrm>
          <a:off x="641445" y="650168"/>
          <a:ext cx="7963003" cy="390525"/>
        </p:xfrm>
        <a:graphic>
          <a:graphicData uri="http://schemas.openxmlformats.org/presentationml/2006/ole">
            <mc:AlternateContent xmlns:mc="http://schemas.openxmlformats.org/markup-compatibility/2006">
              <mc:Choice xmlns:v="urn:schemas-microsoft-com:vml" Requires="v">
                <p:oleObj spid="_x0000_s3094" name="Hoja de cálculo binaria" r:id="rId5" imgW="6410408" imgH="390401" progId="Excel.SheetBinaryMacroEnabled.12">
                  <p:embed/>
                </p:oleObj>
              </mc:Choice>
              <mc:Fallback>
                <p:oleObj name="Hoja de cálculo binaria" r:id="rId5" imgW="6410408" imgH="390401" progId="Excel.SheetBinaryMacroEnabled.12">
                  <p:embed/>
                  <p:pic>
                    <p:nvPicPr>
                      <p:cNvPr id="0" name=""/>
                      <p:cNvPicPr/>
                      <p:nvPr/>
                    </p:nvPicPr>
                    <p:blipFill>
                      <a:blip r:embed="rId6"/>
                      <a:stretch>
                        <a:fillRect/>
                      </a:stretch>
                    </p:blipFill>
                    <p:spPr>
                      <a:xfrm>
                        <a:off x="641445" y="650168"/>
                        <a:ext cx="7963003" cy="390525"/>
                      </a:xfrm>
                      <a:prstGeom prst="rect">
                        <a:avLst/>
                      </a:prstGeom>
                    </p:spPr>
                  </p:pic>
                </p:oleObj>
              </mc:Fallback>
            </mc:AlternateContent>
          </a:graphicData>
        </a:graphic>
      </p:graphicFrame>
      <p:sp>
        <p:nvSpPr>
          <p:cNvPr id="9" name="8 CuadroTexto"/>
          <p:cNvSpPr txBox="1"/>
          <p:nvPr/>
        </p:nvSpPr>
        <p:spPr>
          <a:xfrm>
            <a:off x="6012160" y="4509120"/>
            <a:ext cx="3096344" cy="1815882"/>
          </a:xfrm>
          <a:prstGeom prst="rect">
            <a:avLst/>
          </a:prstGeom>
          <a:solidFill>
            <a:schemeClr val="tx2">
              <a:lumMod val="20000"/>
              <a:lumOff val="80000"/>
            </a:schemeClr>
          </a:solidFill>
        </p:spPr>
        <p:txBody>
          <a:bodyPr wrap="square" rtlCol="0">
            <a:spAutoFit/>
          </a:bodyPr>
          <a:lstStyle/>
          <a:p>
            <a:pPr defTabSz="457200" eaLnBrk="0" fontAlgn="base" hangingPunct="0">
              <a:spcBef>
                <a:spcPct val="0"/>
              </a:spcBef>
              <a:spcAft>
                <a:spcPct val="0"/>
              </a:spcAft>
            </a:pPr>
            <a:r>
              <a:rPr lang="es-ES" sz="1400" b="1" dirty="0">
                <a:solidFill>
                  <a:srgbClr val="000080"/>
                </a:solidFill>
                <a:ea typeface="ＭＳ Ｐゴシック" panose="020B0600070205080204" pitchFamily="34" charset="-128"/>
              </a:rPr>
              <a:t>NORMATIVAS POR PUBLICARSE</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Nuevo cheque standard  amigable a la imagen.</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Canje con imágenes para truncamiento.</a:t>
            </a:r>
          </a:p>
          <a:p>
            <a:pPr marL="171450" indent="-171450" defTabSz="457200" eaLnBrk="0" fontAlgn="base" hangingPunct="0">
              <a:spcBef>
                <a:spcPct val="0"/>
              </a:spcBef>
              <a:spcAft>
                <a:spcPct val="0"/>
              </a:spcAft>
              <a:buFontTx/>
              <a:buChar char="-"/>
            </a:pPr>
            <a:r>
              <a:rPr lang="es-ES" sz="1400" dirty="0">
                <a:solidFill>
                  <a:srgbClr val="000080"/>
                </a:solidFill>
                <a:ea typeface="ＭＳ Ｐゴシック" panose="020B0600070205080204" pitchFamily="34" charset="-128"/>
              </a:rPr>
              <a:t>Adelantar horario de entrega de Protestos desde las 11:30 a las 07:30 </a:t>
            </a:r>
            <a:r>
              <a:rPr lang="es-ES" sz="1400" dirty="0" smtClean="0">
                <a:solidFill>
                  <a:srgbClr val="000080"/>
                </a:solidFill>
                <a:ea typeface="ＭＳ Ｐゴシック" panose="020B0600070205080204" pitchFamily="34" charset="-128"/>
              </a:rPr>
              <a:t>horas.</a:t>
            </a:r>
            <a:r>
              <a:rPr lang="es-ES" sz="1400" dirty="0" smtClean="0">
                <a:solidFill>
                  <a:prstClr val="black"/>
                </a:solidFill>
                <a:ea typeface="ＭＳ Ｐゴシック" panose="020B0600070205080204" pitchFamily="34" charset="-128"/>
              </a:rPr>
              <a:t> </a:t>
            </a:r>
            <a:endParaRPr lang="es-ES" sz="1400" dirty="0">
              <a:solidFill>
                <a:prstClr val="black"/>
              </a:solidFill>
              <a:ea typeface="ＭＳ Ｐゴシック" panose="020B0600070205080204" pitchFamily="34" charset="-128"/>
            </a:endParaRPr>
          </a:p>
        </p:txBody>
      </p:sp>
      <p:sp>
        <p:nvSpPr>
          <p:cNvPr id="3" name="2 Rectángulo"/>
          <p:cNvSpPr/>
          <p:nvPr/>
        </p:nvSpPr>
        <p:spPr>
          <a:xfrm>
            <a:off x="122954" y="4600049"/>
            <a:ext cx="5961214" cy="1600438"/>
          </a:xfrm>
          <a:prstGeom prst="rect">
            <a:avLst/>
          </a:prstGeom>
        </p:spPr>
        <p:txBody>
          <a:bodyPr wrap="square">
            <a:spAutoFit/>
          </a:bodyPr>
          <a:lstStyle/>
          <a:p>
            <a:pPr algn="just" eaLnBrk="0" fontAlgn="base" hangingPunct="0">
              <a:spcBef>
                <a:spcPct val="0"/>
              </a:spcBef>
              <a:spcAft>
                <a:spcPct val="0"/>
              </a:spcAft>
            </a:pPr>
            <a:r>
              <a:rPr lang="es-CL" sz="1400" b="1" dirty="0" smtClean="0">
                <a:solidFill>
                  <a:srgbClr val="4F81BD">
                    <a:lumMod val="50000"/>
                  </a:srgbClr>
                </a:solidFill>
              </a:rPr>
              <a:t>INTERFACES DE IDA Y VUELTA EN </a:t>
            </a:r>
            <a:r>
              <a:rPr lang="es-CL" sz="1400" b="1" dirty="0" smtClean="0">
                <a:solidFill>
                  <a:srgbClr val="4F81BD">
                    <a:lumMod val="50000"/>
                  </a:srgbClr>
                </a:solidFill>
                <a:ea typeface="ＭＳ Ｐゴシック" panose="020B0600070205080204" pitchFamily="34" charset="-128"/>
              </a:rPr>
              <a:t>CANJE ELECTRONICO</a:t>
            </a:r>
            <a:r>
              <a:rPr lang="es-CL" sz="1400" b="1" dirty="0" smtClean="0">
                <a:solidFill>
                  <a:srgbClr val="4F81BD">
                    <a:lumMod val="50000"/>
                  </a:srgbClr>
                </a:solidFill>
              </a:rPr>
              <a:t> (hacia y desde SINACOFI</a:t>
            </a:r>
            <a:r>
              <a:rPr lang="es-CL" sz="1400" dirty="0" smtClean="0">
                <a:solidFill>
                  <a:srgbClr val="4F81BD">
                    <a:lumMod val="50000"/>
                  </a:srgbClr>
                </a:solidFill>
              </a:rPr>
              <a:t>)</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20:00 Canje Enviado / 21:00 Canje Recibido  </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07:30 Devoluciones potenciales/ 09:00 Liberación Temprana de Fondos</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11:30 Protestos / 12:00 Devoluciones de documentos </a:t>
            </a:r>
          </a:p>
          <a:p>
            <a:pPr marL="285750" indent="-285750" algn="just" eaLnBrk="0" fontAlgn="base" hangingPunct="0">
              <a:spcBef>
                <a:spcPct val="0"/>
              </a:spcBef>
              <a:spcAft>
                <a:spcPct val="0"/>
              </a:spcAft>
              <a:buFont typeface="Wingdings" panose="05000000000000000000" pitchFamily="2" charset="2"/>
              <a:buChar char="§"/>
            </a:pPr>
            <a:r>
              <a:rPr lang="es-CL" sz="1400" dirty="0" smtClean="0">
                <a:solidFill>
                  <a:srgbClr val="4F81BD">
                    <a:lumMod val="50000"/>
                  </a:srgbClr>
                </a:solidFill>
              </a:rPr>
              <a:t> Actualmente estamos en un Piloto del Canje con imágenes en Valparaíso, proyecto de la industria</a:t>
            </a:r>
            <a:endParaRPr lang="es-CL" sz="1400" dirty="0">
              <a:solidFill>
                <a:srgbClr val="4F81BD">
                  <a:lumMod val="50000"/>
                </a:srgbClr>
              </a:solidFill>
            </a:endParaRPr>
          </a:p>
        </p:txBody>
      </p:sp>
    </p:spTree>
    <p:extLst>
      <p:ext uri="{BB962C8B-B14F-4D97-AF65-F5344CB8AC3E}">
        <p14:creationId xmlns:p14="http://schemas.microsoft.com/office/powerpoint/2010/main" val="2533003523"/>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800" b="1" i="1" dirty="0" smtClean="0"/>
              <a:t>Qué Hacemos en Sección Convenios de Empresas</a:t>
            </a:r>
            <a:endParaRPr lang="es-CL" sz="2800" dirty="0"/>
          </a:p>
        </p:txBody>
      </p:sp>
      <p:sp>
        <p:nvSpPr>
          <p:cNvPr id="5" name="4 Rectángulo"/>
          <p:cNvSpPr/>
          <p:nvPr/>
        </p:nvSpPr>
        <p:spPr>
          <a:xfrm>
            <a:off x="609600" y="2204864"/>
            <a:ext cx="7401140" cy="1384995"/>
          </a:xfrm>
          <a:prstGeom prst="rect">
            <a:avLst/>
          </a:prstGeom>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Implementa los convenios de abonos de remuneraciones, controla la mantención y cobro de comisiones del servicio a las Empresas.  Activa y controla el proceso masivo de aperturas de cuentas vistas del Banco CrediChile y Cuenta Fácil Banco de Chile. </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Aplica los pagos de cuotas de créditos del tipo descuentos por planilla y  además  realiza de la mantención de los convenios asociados.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00138"/>
            <a:ext cx="792088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5 Objeto"/>
          <p:cNvGraphicFramePr>
            <a:graphicFrameLocks noChangeAspect="1"/>
          </p:cNvGraphicFramePr>
          <p:nvPr>
            <p:extLst>
              <p:ext uri="{D42A27DB-BD31-4B8C-83A1-F6EECF244321}">
                <p14:modId xmlns:p14="http://schemas.microsoft.com/office/powerpoint/2010/main" val="1098847042"/>
              </p:ext>
            </p:extLst>
          </p:nvPr>
        </p:nvGraphicFramePr>
        <p:xfrm>
          <a:off x="530027" y="636588"/>
          <a:ext cx="7920880" cy="390525"/>
        </p:xfrm>
        <a:graphic>
          <a:graphicData uri="http://schemas.openxmlformats.org/presentationml/2006/ole">
            <mc:AlternateContent xmlns:mc="http://schemas.openxmlformats.org/markup-compatibility/2006">
              <mc:Choice xmlns:v="urn:schemas-microsoft-com:vml" Requires="v">
                <p:oleObj spid="_x0000_s4118" name="Hoja de cálculo binaria" r:id="rId5" imgW="6410408" imgH="390401" progId="Excel.SheetBinaryMacroEnabled.12">
                  <p:embed/>
                </p:oleObj>
              </mc:Choice>
              <mc:Fallback>
                <p:oleObj name="Hoja de cálculo binaria" r:id="rId5" imgW="6410408" imgH="390401" progId="Excel.SheetBinaryMacroEnabled.12">
                  <p:embed/>
                  <p:pic>
                    <p:nvPicPr>
                      <p:cNvPr id="0" name=""/>
                      <p:cNvPicPr/>
                      <p:nvPr/>
                    </p:nvPicPr>
                    <p:blipFill>
                      <a:blip r:embed="rId6"/>
                      <a:stretch>
                        <a:fillRect/>
                      </a:stretch>
                    </p:blipFill>
                    <p:spPr>
                      <a:xfrm>
                        <a:off x="530027" y="636588"/>
                        <a:ext cx="7920880" cy="390525"/>
                      </a:xfrm>
                      <a:prstGeom prst="rect">
                        <a:avLst/>
                      </a:prstGeom>
                    </p:spPr>
                  </p:pic>
                </p:oleObj>
              </mc:Fallback>
            </mc:AlternateContent>
          </a:graphicData>
        </a:graphic>
      </p:graphicFrame>
      <p:sp>
        <p:nvSpPr>
          <p:cNvPr id="7" name="6 Rectángulo"/>
          <p:cNvSpPr/>
          <p:nvPr/>
        </p:nvSpPr>
        <p:spPr>
          <a:xfrm>
            <a:off x="609600" y="3775680"/>
            <a:ext cx="3175000" cy="2677656"/>
          </a:xfrm>
          <a:prstGeom prst="rect">
            <a:avLst/>
          </a:prstGeom>
          <a:noFill/>
          <a:ln>
            <a:solidFill>
              <a:schemeClr val="tx1"/>
            </a:solidFill>
            <a:prstDash val="solid"/>
          </a:ln>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FUNCIONES  PRINCIPALES DE ABONO DE REMUNERACIONES </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convenios.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planes.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masivas de Cuentas Vista CrediChile.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Reemisiones masivas de plásticos.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Proceso de abonos por contingencia.</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Resolución de flujos de requerimientos.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de informes de procesos.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Facturación empresas</a:t>
            </a:r>
          </a:p>
        </p:txBody>
      </p:sp>
      <p:sp>
        <p:nvSpPr>
          <p:cNvPr id="10" name="9 Rectángulo"/>
          <p:cNvSpPr/>
          <p:nvPr/>
        </p:nvSpPr>
        <p:spPr>
          <a:xfrm>
            <a:off x="3814763" y="3775595"/>
            <a:ext cx="4043576" cy="2246769"/>
          </a:xfrm>
          <a:prstGeom prst="rect">
            <a:avLst/>
          </a:prstGeom>
          <a:noFill/>
          <a:ln w="12700">
            <a:solidFill>
              <a:schemeClr val="tx1"/>
            </a:solidFill>
          </a:ln>
        </p:spPr>
        <p:txBody>
          <a:bodyPr wrap="square">
            <a:spAutoFit/>
          </a:bodyPr>
          <a:lstStyle/>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FUNCIONES PRINICIPALES  DEL DESCUENTO POR PLANILLAS</a:t>
            </a:r>
          </a:p>
          <a:p>
            <a:pPr defTabSz="457200" eaLnBrk="0" fontAlgn="base" hangingPunct="0">
              <a:spcBef>
                <a:spcPct val="0"/>
              </a:spcBef>
              <a:spcAft>
                <a:spcPct val="0"/>
              </a:spcAft>
            </a:pPr>
            <a:endParaRPr lang="es-ES" sz="1400" dirty="0">
              <a:solidFill>
                <a:schemeClr val="tx2">
                  <a:lumMod val="50000"/>
                </a:schemeClr>
              </a:solidFill>
              <a:ea typeface="ＭＳ Ｐゴシック" panose="020B0600070205080204" pitchFamily="34" charset="-128"/>
            </a:endParaRP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y mantención de convenios.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Mantención de carteras.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y nóminas de pagos.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Pago masivo de Créditos.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Resolución de flujos de requerimientos. </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Generación de informes de procesos.</a:t>
            </a:r>
          </a:p>
          <a:p>
            <a:pPr defTabSz="457200" eaLnBrk="0" fontAlgn="base" hangingPunct="0">
              <a:spcBef>
                <a:spcPct val="0"/>
              </a:spcBef>
              <a:spcAft>
                <a:spcPct val="0"/>
              </a:spcAft>
            </a:pPr>
            <a:r>
              <a:rPr lang="es-ES" sz="1400" dirty="0">
                <a:solidFill>
                  <a:schemeClr val="tx2">
                    <a:lumMod val="50000"/>
                  </a:schemeClr>
                </a:solidFill>
                <a:ea typeface="ＭＳ Ｐゴシック" panose="020B0600070205080204" pitchFamily="34" charset="-128"/>
              </a:rPr>
              <a:t>- Creación masiva de sobrantes.</a:t>
            </a:r>
          </a:p>
        </p:txBody>
      </p:sp>
    </p:spTree>
    <p:extLst>
      <p:ext uri="{BB962C8B-B14F-4D97-AF65-F5344CB8AC3E}">
        <p14:creationId xmlns:p14="http://schemas.microsoft.com/office/powerpoint/2010/main" val="2032039721"/>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sz="2800" u="sng" dirty="0" smtClean="0"/>
              <a:t>Qué </a:t>
            </a:r>
            <a:r>
              <a:rPr lang="es-CL" sz="2800" u="sng" dirty="0"/>
              <a:t>Necesitamos</a:t>
            </a:r>
            <a:r>
              <a:rPr lang="es-CL" sz="2800" dirty="0"/>
              <a:t>?</a:t>
            </a:r>
          </a:p>
        </p:txBody>
      </p:sp>
      <p:sp>
        <p:nvSpPr>
          <p:cNvPr id="3" name="2 Rectángulo"/>
          <p:cNvSpPr/>
          <p:nvPr/>
        </p:nvSpPr>
        <p:spPr>
          <a:xfrm>
            <a:off x="495300" y="908720"/>
            <a:ext cx="8318500" cy="4832092"/>
          </a:xfrm>
          <a:prstGeom prst="rect">
            <a:avLst/>
          </a:prstGeom>
        </p:spPr>
        <p:txBody>
          <a:bodyPr wrap="square">
            <a:spAutoFit/>
          </a:bodyPr>
          <a:lstStyle/>
          <a:p>
            <a:pPr defTabSz="457200" eaLnBrk="0" fontAlgn="base" hangingPunct="0">
              <a:spcBef>
                <a:spcPct val="0"/>
              </a:spcBef>
              <a:spcAft>
                <a:spcPct val="0"/>
              </a:spcAft>
            </a:pPr>
            <a:r>
              <a:rPr lang="es-ES" sz="2000" b="1" dirty="0">
                <a:solidFill>
                  <a:prstClr val="black"/>
                </a:solidFill>
                <a:ea typeface="ＭＳ Ｐゴシック" panose="020B0600070205080204" pitchFamily="34" charset="-128"/>
              </a:rPr>
              <a:t> </a:t>
            </a:r>
            <a:r>
              <a:rPr lang="es-ES" b="1" dirty="0">
                <a:solidFill>
                  <a:prstClr val="black"/>
                </a:solidFill>
                <a:ea typeface="ＭＳ Ｐゴシック" panose="020B0600070205080204" pitchFamily="34" charset="-128"/>
              </a:rPr>
              <a:t>Automatización del proceso de protestos y cheques devueltos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El requerimiento esta en manos de Tecnología, pero aún no tenemos un plan de desarrollo. El sistema actual es un sistema de los años 1980 o anterior.  Hoy funcionamos con mucha manualidad.</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b="1" dirty="0">
                <a:solidFill>
                  <a:prstClr val="black"/>
                </a:solidFill>
                <a:ea typeface="ＭＳ Ｐゴシック" panose="020B0600070205080204" pitchFamily="34" charset="-128"/>
              </a:rPr>
              <a:t>Saldos Inmovilizados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Conseguir que los SALDOS INMOVILIZADOS se presenten en Siebel como una operación más en las carteras de productos de los ejecutivos. Actualmente es un repositorio centralizado en sistema legacy CAPTACIONES que no es visible por los ejecutivos.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b="1" dirty="0">
                <a:solidFill>
                  <a:prstClr val="black"/>
                </a:solidFill>
                <a:ea typeface="ＭＳ Ｐゴシック" panose="020B0600070205080204" pitchFamily="34" charset="-128"/>
              </a:rPr>
              <a:t>Cambiar definición sobre aplicaciones denominadas </a:t>
            </a:r>
            <a:r>
              <a:rPr lang="es-ES" b="1" dirty="0" err="1">
                <a:solidFill>
                  <a:prstClr val="black"/>
                </a:solidFill>
                <a:ea typeface="ＭＳ Ｐゴシック" panose="020B0600070205080204" pitchFamily="34" charset="-128"/>
              </a:rPr>
              <a:t>Legacy</a:t>
            </a:r>
            <a:endParaRPr lang="es-ES" b="1" dirty="0">
              <a:solidFill>
                <a:prstClr val="black"/>
              </a:solidFill>
              <a:ea typeface="ＭＳ Ｐゴシック" panose="020B0600070205080204" pitchFamily="34" charset="-128"/>
            </a:endParaRP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a:p>
            <a:pPr defTabSz="457200" eaLnBrk="0" fontAlgn="base" hangingPunct="0">
              <a:spcBef>
                <a:spcPct val="0"/>
              </a:spcBef>
              <a:spcAft>
                <a:spcPct val="0"/>
              </a:spcAft>
            </a:pPr>
            <a:r>
              <a:rPr lang="es-ES" dirty="0">
                <a:solidFill>
                  <a:prstClr val="black"/>
                </a:solidFill>
                <a:ea typeface="ＭＳ Ｐゴシック" panose="020B0600070205080204" pitchFamily="34" charset="-128"/>
              </a:rPr>
              <a:t>Permitir realizar adecuaciones a estos aplicativos si los nuevos desarrollos que los reemplazaran no estarán disponibles en los próximos 12 meses.</a:t>
            </a:r>
          </a:p>
          <a:p>
            <a:pPr defTabSz="457200" eaLnBrk="0" fontAlgn="base" hangingPunct="0">
              <a:spcBef>
                <a:spcPct val="0"/>
              </a:spcBef>
              <a:spcAft>
                <a:spcPct val="0"/>
              </a:spcAft>
            </a:pPr>
            <a:endParaRPr lang="es-ES" dirty="0">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03303547"/>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285" y="1576619"/>
            <a:ext cx="2971429" cy="3704762"/>
          </a:xfrm>
          <a:prstGeom prst="rect">
            <a:avLst/>
          </a:prstGeom>
        </p:spPr>
      </p:pic>
    </p:spTree>
    <p:extLst>
      <p:ext uri="{BB962C8B-B14F-4D97-AF65-F5344CB8AC3E}">
        <p14:creationId xmlns:p14="http://schemas.microsoft.com/office/powerpoint/2010/main" val="872324334"/>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20" y="804723"/>
            <a:ext cx="2971429" cy="3704762"/>
          </a:xfrm>
          <a:prstGeom prst="rect">
            <a:avLst/>
          </a:prstGeom>
        </p:spPr>
      </p:pic>
      <p:sp>
        <p:nvSpPr>
          <p:cNvPr id="3" name="2 CuadroTexto"/>
          <p:cNvSpPr txBox="1"/>
          <p:nvPr/>
        </p:nvSpPr>
        <p:spPr>
          <a:xfrm>
            <a:off x="498763" y="1595275"/>
            <a:ext cx="5284519" cy="2123658"/>
          </a:xfrm>
          <a:prstGeom prst="rect">
            <a:avLst/>
          </a:prstGeom>
          <a:noFill/>
        </p:spPr>
        <p:txBody>
          <a:bodyPr wrap="square" rtlCol="0">
            <a:spAutoFit/>
          </a:bodyPr>
          <a:lstStyle/>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Otros Temas </a:t>
            </a:r>
          </a:p>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o </a:t>
            </a:r>
          </a:p>
          <a:p>
            <a:pPr algn="ctr" defTabSz="457200" eaLnBrk="0" fontAlgn="base" hangingPunct="0">
              <a:spcBef>
                <a:spcPct val="0"/>
              </a:spcBef>
              <a:spcAft>
                <a:spcPct val="0"/>
              </a:spcAft>
            </a:pPr>
            <a:r>
              <a:rPr lang="es-CL" sz="4400" b="1" dirty="0">
                <a:solidFill>
                  <a:srgbClr val="1F497D">
                    <a:lumMod val="75000"/>
                  </a:srgbClr>
                </a:solidFill>
                <a:ea typeface="ＭＳ Ｐゴシック" panose="020B0600070205080204" pitchFamily="34" charset="-128"/>
              </a:rPr>
              <a:t>Consultas</a:t>
            </a:r>
          </a:p>
        </p:txBody>
      </p:sp>
    </p:spTree>
    <p:extLst>
      <p:ext uri="{BB962C8B-B14F-4D97-AF65-F5344CB8AC3E}">
        <p14:creationId xmlns:p14="http://schemas.microsoft.com/office/powerpoint/2010/main" val="3776634661"/>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9" name="Rectangle 2"/>
          <p:cNvSpPr>
            <a:spLocks noChangeArrowheads="1"/>
          </p:cNvSpPr>
          <p:nvPr/>
        </p:nvSpPr>
        <p:spPr bwMode="auto">
          <a:xfrm>
            <a:off x="1443454" y="422519"/>
            <a:ext cx="600238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Metodología de Desarrollo (Conceptos)</a:t>
            </a:r>
            <a:endParaRPr lang="es-CL" altLang="es-CL" b="1" dirty="0">
              <a:solidFill>
                <a:srgbClr val="4F81BD"/>
              </a:solidFill>
            </a:endParaRPr>
          </a:p>
        </p:txBody>
      </p:sp>
      <p:grpSp>
        <p:nvGrpSpPr>
          <p:cNvPr id="12" name="11 Grupo"/>
          <p:cNvGrpSpPr/>
          <p:nvPr/>
        </p:nvGrpSpPr>
        <p:grpSpPr>
          <a:xfrm>
            <a:off x="379413" y="1049381"/>
            <a:ext cx="8461262" cy="5334000"/>
            <a:chOff x="379413" y="1049381"/>
            <a:chExt cx="8461262" cy="5334000"/>
          </a:xfrm>
        </p:grpSpPr>
        <p:sp>
          <p:nvSpPr>
            <p:cNvPr id="13" name="Rectangle 9"/>
            <p:cNvSpPr>
              <a:spLocks noChangeArrowheads="1"/>
            </p:cNvSpPr>
            <p:nvPr/>
          </p:nvSpPr>
          <p:spPr bwMode="auto">
            <a:xfrm rot="16200000">
              <a:off x="-5557" y="2197938"/>
              <a:ext cx="107791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n-US" altLang="es-CL" sz="1400" dirty="0">
                  <a:solidFill>
                    <a:srgbClr val="8064A2"/>
                  </a:solidFill>
                </a:rPr>
                <a:t>INGENIER</a:t>
              </a:r>
              <a:r>
                <a:rPr lang="en-US" altLang="ja-JP" sz="1400" dirty="0">
                  <a:solidFill>
                    <a:srgbClr val="8064A2"/>
                  </a:solidFill>
                </a:rPr>
                <a:t>ÍA</a:t>
              </a:r>
              <a:endParaRPr lang="en-US" altLang="es-CL" sz="1400" dirty="0">
                <a:solidFill>
                  <a:srgbClr val="8064A2"/>
                </a:solidFill>
              </a:endParaRPr>
            </a:p>
          </p:txBody>
        </p:sp>
        <p:sp>
          <p:nvSpPr>
            <p:cNvPr id="14" name="Rectangle 10"/>
            <p:cNvSpPr>
              <a:spLocks noChangeArrowheads="1"/>
            </p:cNvSpPr>
            <p:nvPr/>
          </p:nvSpPr>
          <p:spPr bwMode="auto">
            <a:xfrm rot="16200000">
              <a:off x="95250" y="5119732"/>
              <a:ext cx="8731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n-US" altLang="es-CL" sz="1400" dirty="0">
                  <a:solidFill>
                    <a:srgbClr val="8064A2"/>
                  </a:solidFill>
                </a:rPr>
                <a:t>GESTI</a:t>
              </a:r>
              <a:r>
                <a:rPr lang="en-US" altLang="ja-JP" sz="1400" dirty="0">
                  <a:solidFill>
                    <a:srgbClr val="8064A2"/>
                  </a:solidFill>
                </a:rPr>
                <a:t>ÓN</a:t>
              </a:r>
              <a:endParaRPr lang="en-US" altLang="es-CL" sz="1400" dirty="0">
                <a:solidFill>
                  <a:srgbClr val="8064A2"/>
                </a:solidFill>
              </a:endParaRPr>
            </a:p>
          </p:txBody>
        </p:sp>
        <p:sp>
          <p:nvSpPr>
            <p:cNvPr id="15" name="Line 11"/>
            <p:cNvSpPr>
              <a:spLocks noChangeShapeType="1"/>
            </p:cNvSpPr>
            <p:nvPr/>
          </p:nvSpPr>
          <p:spPr bwMode="auto">
            <a:xfrm>
              <a:off x="685800" y="1049381"/>
              <a:ext cx="0" cy="30480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16" name="Line 12"/>
            <p:cNvSpPr>
              <a:spLocks noChangeShapeType="1"/>
            </p:cNvSpPr>
            <p:nvPr/>
          </p:nvSpPr>
          <p:spPr bwMode="auto">
            <a:xfrm>
              <a:off x="685800" y="4249781"/>
              <a:ext cx="0" cy="21336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s-CL">
                <a:solidFill>
                  <a:prstClr val="black"/>
                </a:solidFill>
                <a:latin typeface="Arial" charset="0"/>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75" y="1095463"/>
              <a:ext cx="78486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75" y="4262825"/>
              <a:ext cx="60388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41501305"/>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9" name="Rectangle 2"/>
          <p:cNvSpPr>
            <a:spLocks noChangeArrowheads="1"/>
          </p:cNvSpPr>
          <p:nvPr/>
        </p:nvSpPr>
        <p:spPr bwMode="auto">
          <a:xfrm>
            <a:off x="1443454" y="422519"/>
            <a:ext cx="600238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Metodología de Desarrollo (Conceptos)</a:t>
            </a:r>
            <a:endParaRPr lang="es-CL" altLang="es-CL" b="1" dirty="0">
              <a:solidFill>
                <a:srgbClr val="4F81BD"/>
              </a:solidFill>
            </a:endParaRPr>
          </a:p>
        </p:txBody>
      </p:sp>
      <p:grpSp>
        <p:nvGrpSpPr>
          <p:cNvPr id="12" name="Group 16"/>
          <p:cNvGrpSpPr>
            <a:grpSpLocks/>
          </p:cNvGrpSpPr>
          <p:nvPr/>
        </p:nvGrpSpPr>
        <p:grpSpPr bwMode="auto">
          <a:xfrm>
            <a:off x="457200" y="1600200"/>
            <a:ext cx="3944938" cy="3962400"/>
            <a:chOff x="261" y="772"/>
            <a:chExt cx="2832" cy="2844"/>
          </a:xfrm>
        </p:grpSpPr>
        <p:sp>
          <p:nvSpPr>
            <p:cNvPr id="32" name="Puzzle3"/>
            <p:cNvSpPr>
              <a:spLocks noEditPoints="1" noChangeArrowheads="1"/>
            </p:cNvSpPr>
            <p:nvPr/>
          </p:nvSpPr>
          <p:spPr bwMode="auto">
            <a:xfrm>
              <a:off x="1640" y="772"/>
              <a:ext cx="1113" cy="1511"/>
            </a:xfrm>
            <a:custGeom>
              <a:avLst/>
              <a:gdLst>
                <a:gd name="T0" fmla="*/ 1 w 21600"/>
                <a:gd name="T1" fmla="*/ 5 h 21600"/>
                <a:gd name="T2" fmla="*/ 3 w 21600"/>
                <a:gd name="T3" fmla="*/ 7 h 21600"/>
                <a:gd name="T4" fmla="*/ 2 w 21600"/>
                <a:gd name="T5" fmla="*/ 5 h 21600"/>
                <a:gd name="T6" fmla="*/ 3 w 21600"/>
                <a:gd name="T7" fmla="*/ 2 h 21600"/>
                <a:gd name="T8" fmla="*/ 1 w 21600"/>
                <a:gd name="T9" fmla="*/ 0 h 21600"/>
                <a:gd name="T10" fmla="*/ 0 w 21600"/>
                <a:gd name="T11" fmla="*/ 2 h 21600"/>
                <a:gd name="T12" fmla="*/ 1 w 21600"/>
                <a:gd name="T13" fmla="*/ 5 h 21600"/>
                <a:gd name="T14" fmla="*/ 0 w 21600"/>
                <a:gd name="T15" fmla="*/ 7 h 21600"/>
                <a:gd name="T16" fmla="*/ 0 60000 65536"/>
                <a:gd name="T17" fmla="*/ 0 60000 65536"/>
                <a:gd name="T18" fmla="*/ 0 60000 65536"/>
                <a:gd name="T19" fmla="*/ 0 60000 65536"/>
                <a:gd name="T20" fmla="*/ 0 60000 65536"/>
                <a:gd name="T21" fmla="*/ 0 60000 65536"/>
                <a:gd name="T22" fmla="*/ 0 60000 65536"/>
                <a:gd name="T23" fmla="*/ 0 60000 65536"/>
                <a:gd name="T24" fmla="*/ 2271 w 21600"/>
                <a:gd name="T25" fmla="*/ 7719 h 21600"/>
                <a:gd name="T26" fmla="*/ 19155 w 21600"/>
                <a:gd name="T27" fmla="*/ 2024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adFill rotWithShape="0">
              <a:gsLst>
                <a:gs pos="0">
                  <a:srgbClr val="FF9900"/>
                </a:gs>
                <a:gs pos="100000">
                  <a:srgbClr val="FF6633"/>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2</a:t>
              </a:r>
            </a:p>
          </p:txBody>
        </p:sp>
        <p:sp>
          <p:nvSpPr>
            <p:cNvPr id="33" name="Puzzle2"/>
            <p:cNvSpPr>
              <a:spLocks noEditPoints="1" noChangeArrowheads="1"/>
            </p:cNvSpPr>
            <p:nvPr/>
          </p:nvSpPr>
          <p:spPr bwMode="auto">
            <a:xfrm>
              <a:off x="1316" y="1873"/>
              <a:ext cx="1777" cy="1377"/>
            </a:xfrm>
            <a:custGeom>
              <a:avLst/>
              <a:gdLst>
                <a:gd name="T0" fmla="*/ 0 w 21600"/>
                <a:gd name="T1" fmla="*/ 3 h 21600"/>
                <a:gd name="T2" fmla="*/ 2 w 21600"/>
                <a:gd name="T3" fmla="*/ 5 h 21600"/>
                <a:gd name="T4" fmla="*/ 6 w 21600"/>
                <a:gd name="T5" fmla="*/ 4 h 21600"/>
                <a:gd name="T6" fmla="*/ 9 w 21600"/>
                <a:gd name="T7" fmla="*/ 5 h 21600"/>
                <a:gd name="T8" fmla="*/ 12 w 21600"/>
                <a:gd name="T9" fmla="*/ 4 h 21600"/>
                <a:gd name="T10" fmla="*/ 9 w 21600"/>
                <a:gd name="T11" fmla="*/ 1 h 21600"/>
                <a:gd name="T12" fmla="*/ 6 w 21600"/>
                <a:gd name="T13" fmla="*/ 0 h 21600"/>
                <a:gd name="T14" fmla="*/ 2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adFill rotWithShape="0">
              <a:gsLst>
                <a:gs pos="0">
                  <a:srgbClr val="FFCC33"/>
                </a:gs>
                <a:gs pos="100000">
                  <a:srgbClr val="FFB74C"/>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N</a:t>
              </a:r>
            </a:p>
          </p:txBody>
        </p:sp>
        <p:sp>
          <p:nvSpPr>
            <p:cNvPr id="34" name="Puzzle4"/>
            <p:cNvSpPr>
              <a:spLocks noEditPoints="1" noChangeArrowheads="1"/>
            </p:cNvSpPr>
            <p:nvPr/>
          </p:nvSpPr>
          <p:spPr bwMode="auto">
            <a:xfrm>
              <a:off x="629" y="1856"/>
              <a:ext cx="1071" cy="1760"/>
            </a:xfrm>
            <a:custGeom>
              <a:avLst/>
              <a:gdLst>
                <a:gd name="T0" fmla="*/ 1 w 21600"/>
                <a:gd name="T1" fmla="*/ 6 h 21600"/>
                <a:gd name="T2" fmla="*/ 0 w 21600"/>
                <a:gd name="T3" fmla="*/ 9 h 21600"/>
                <a:gd name="T4" fmla="*/ 1 w 21600"/>
                <a:gd name="T5" fmla="*/ 12 h 21600"/>
                <a:gd name="T6" fmla="*/ 3 w 21600"/>
                <a:gd name="T7" fmla="*/ 9 h 21600"/>
                <a:gd name="T8" fmla="*/ 2 w 21600"/>
                <a:gd name="T9" fmla="*/ 6 h 21600"/>
                <a:gd name="T10" fmla="*/ 3 w 21600"/>
                <a:gd name="T11" fmla="*/ 3 h 21600"/>
                <a:gd name="T12" fmla="*/ 1 w 21600"/>
                <a:gd name="T13" fmla="*/ 0 h 21600"/>
                <a:gd name="T14" fmla="*/ 0 w 21600"/>
                <a:gd name="T15" fmla="*/ 3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adFill rotWithShape="0">
              <a:gsLst>
                <a:gs pos="0">
                  <a:schemeClr val="folHlink"/>
                </a:gs>
                <a:gs pos="100000">
                  <a:srgbClr val="D4ECB5"/>
                </a:gs>
              </a:gsLst>
              <a:lin ang="5400000" scaled="1"/>
            </a:gradFill>
            <a:ln w="28575">
              <a:solidFill>
                <a:schemeClr val="bg1"/>
              </a:solidFill>
              <a:miter lim="800000"/>
              <a:headEnd/>
              <a:tailEnd/>
            </a:ln>
          </p:spPr>
          <p:txBody>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endParaRPr lang="es-ES" altLang="es-CL" sz="1000" b="1">
                <a:solidFill>
                  <a:prstClr val="white"/>
                </a:solidFill>
              </a:endParaRPr>
            </a:p>
            <a:p>
              <a:pPr algn="ctr" fontAlgn="base">
                <a:spcBef>
                  <a:spcPct val="0"/>
                </a:spcBef>
                <a:spcAft>
                  <a:spcPct val="0"/>
                </a:spcAft>
                <a:buClrTx/>
                <a:buFontTx/>
                <a:buNone/>
              </a:pPr>
              <a:r>
                <a:rPr lang="es-ES" altLang="es-CL" sz="1000" b="1">
                  <a:solidFill>
                    <a:prstClr val="white"/>
                  </a:solidFill>
                </a:rPr>
                <a:t>REQUERIMIENTO 3</a:t>
              </a:r>
            </a:p>
          </p:txBody>
        </p:sp>
        <p:sp>
          <p:nvSpPr>
            <p:cNvPr id="35" name="Puzzle1"/>
            <p:cNvSpPr>
              <a:spLocks noEditPoints="1" noChangeArrowheads="1"/>
            </p:cNvSpPr>
            <p:nvPr/>
          </p:nvSpPr>
          <p:spPr bwMode="auto">
            <a:xfrm>
              <a:off x="261" y="1229"/>
              <a:ext cx="1799" cy="1049"/>
            </a:xfrm>
            <a:custGeom>
              <a:avLst/>
              <a:gdLst>
                <a:gd name="T0" fmla="*/ 10 w 21600"/>
                <a:gd name="T1" fmla="*/ 2 h 21600"/>
                <a:gd name="T2" fmla="*/ 10 w 21600"/>
                <a:gd name="T3" fmla="*/ 0 h 21600"/>
                <a:gd name="T4" fmla="*/ 3 w 21600"/>
                <a:gd name="T5" fmla="*/ 0 h 21600"/>
                <a:gd name="T6" fmla="*/ 3 w 21600"/>
                <a:gd name="T7" fmla="*/ 2 h 21600"/>
                <a:gd name="T8" fmla="*/ 6 w 21600"/>
                <a:gd name="T9" fmla="*/ 1 h 21600"/>
                <a:gd name="T10" fmla="*/ 6 w 21600"/>
                <a:gd name="T11" fmla="*/ 1 h 21600"/>
                <a:gd name="T12" fmla="*/ 12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6087 w 21600"/>
                <a:gd name="T25" fmla="*/ 2574 h 21600"/>
                <a:gd name="T26" fmla="*/ 16137 w 21600"/>
                <a:gd name="T27" fmla="*/ 1956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adFill rotWithShape="0">
              <a:gsLst>
                <a:gs pos="0">
                  <a:schemeClr val="accent1"/>
                </a:gs>
                <a:gs pos="100000">
                  <a:srgbClr val="929DB7"/>
                </a:gs>
              </a:gsLst>
              <a:lin ang="5400000" scaled="1"/>
            </a:gradFill>
            <a:ln w="28575">
              <a:solidFill>
                <a:schemeClr val="bg1"/>
              </a:solidFill>
              <a:miter lim="800000"/>
              <a:headEnd/>
              <a:tailEnd/>
            </a:ln>
          </p:spPr>
          <p:txBody>
            <a:bodyPr anchor="ctr" anchorCtr="1"/>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b="1">
                  <a:solidFill>
                    <a:prstClr val="white"/>
                  </a:solidFill>
                </a:rPr>
                <a:t>REQUERIMIENTO 1</a:t>
              </a:r>
            </a:p>
          </p:txBody>
        </p:sp>
      </p:grpSp>
      <p:sp>
        <p:nvSpPr>
          <p:cNvPr id="13" name="Text Box 11"/>
          <p:cNvSpPr txBox="1">
            <a:spLocks noChangeArrowheads="1"/>
          </p:cNvSpPr>
          <p:nvPr/>
        </p:nvSpPr>
        <p:spPr bwMode="auto">
          <a:xfrm>
            <a:off x="1927225" y="5715000"/>
            <a:ext cx="1019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800" dirty="0">
                <a:solidFill>
                  <a:prstClr val="black"/>
                </a:solidFill>
              </a:rPr>
              <a:t>SISTEMA</a:t>
            </a:r>
          </a:p>
        </p:txBody>
      </p:sp>
      <p:sp>
        <p:nvSpPr>
          <p:cNvPr id="14" name="AutoShape 14"/>
          <p:cNvSpPr>
            <a:spLocks noChangeArrowheads="1"/>
          </p:cNvSpPr>
          <p:nvPr/>
        </p:nvSpPr>
        <p:spPr bwMode="auto">
          <a:xfrm>
            <a:off x="4137025" y="3200400"/>
            <a:ext cx="1089025" cy="863600"/>
          </a:xfrm>
          <a:prstGeom prst="leftRightArrow">
            <a:avLst>
              <a:gd name="adj1" fmla="val 50000"/>
              <a:gd name="adj2" fmla="val 34836"/>
            </a:avLst>
          </a:prstGeom>
          <a:solidFill>
            <a:srgbClr val="929DB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800">
                <a:solidFill>
                  <a:prstClr val="white"/>
                </a:solidFill>
              </a:rPr>
              <a:t>UML</a:t>
            </a:r>
          </a:p>
        </p:txBody>
      </p:sp>
      <p:sp>
        <p:nvSpPr>
          <p:cNvPr id="16" name="AutoShape 32"/>
          <p:cNvSpPr>
            <a:spLocks noChangeArrowheads="1"/>
          </p:cNvSpPr>
          <p:nvPr/>
        </p:nvSpPr>
        <p:spPr bwMode="auto">
          <a:xfrm>
            <a:off x="7032625" y="2409825"/>
            <a:ext cx="1371600" cy="2971800"/>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7" name="Text Box 15"/>
          <p:cNvSpPr txBox="1">
            <a:spLocks noChangeArrowheads="1"/>
          </p:cNvSpPr>
          <p:nvPr/>
        </p:nvSpPr>
        <p:spPr bwMode="auto">
          <a:xfrm>
            <a:off x="6956425" y="2028825"/>
            <a:ext cx="1501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800">
                <a:solidFill>
                  <a:prstClr val="black"/>
                </a:solidFill>
              </a:rPr>
              <a:t>Casos de Uso</a:t>
            </a:r>
          </a:p>
        </p:txBody>
      </p:sp>
      <p:sp>
        <p:nvSpPr>
          <p:cNvPr id="18" name="Text Box 18"/>
          <p:cNvSpPr txBox="1">
            <a:spLocks noChangeArrowheads="1"/>
          </p:cNvSpPr>
          <p:nvPr/>
        </p:nvSpPr>
        <p:spPr bwMode="auto">
          <a:xfrm>
            <a:off x="5773738" y="3886200"/>
            <a:ext cx="55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1200">
                <a:solidFill>
                  <a:prstClr val="black"/>
                </a:solidFill>
              </a:rPr>
              <a:t>Actor</a:t>
            </a:r>
          </a:p>
        </p:txBody>
      </p:sp>
      <p:sp>
        <p:nvSpPr>
          <p:cNvPr id="20" name="AutoShape 19"/>
          <p:cNvSpPr>
            <a:spLocks noChangeArrowheads="1"/>
          </p:cNvSpPr>
          <p:nvPr/>
        </p:nvSpPr>
        <p:spPr bwMode="auto">
          <a:xfrm>
            <a:off x="7261225" y="25622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 name="Text Box 24"/>
          <p:cNvSpPr txBox="1">
            <a:spLocks noChangeArrowheads="1"/>
          </p:cNvSpPr>
          <p:nvPr/>
        </p:nvSpPr>
        <p:spPr bwMode="auto">
          <a:xfrm>
            <a:off x="7372350" y="2625725"/>
            <a:ext cx="700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Registrar</a:t>
            </a:r>
          </a:p>
          <a:p>
            <a:pPr algn="ctr" fontAlgn="base">
              <a:spcBef>
                <a:spcPct val="0"/>
              </a:spcBef>
              <a:spcAft>
                <a:spcPct val="0"/>
              </a:spcAft>
              <a:buClrTx/>
              <a:buFontTx/>
              <a:buNone/>
            </a:pPr>
            <a:r>
              <a:rPr lang="es-ES" altLang="es-CL" sz="1000" dirty="0" smtClean="0">
                <a:solidFill>
                  <a:prstClr val="black"/>
                </a:solidFill>
              </a:rPr>
              <a:t>Cliente</a:t>
            </a:r>
            <a:endParaRPr lang="es-ES" altLang="es-CL" sz="1000" dirty="0">
              <a:solidFill>
                <a:prstClr val="black"/>
              </a:solidFill>
            </a:endParaRPr>
          </a:p>
        </p:txBody>
      </p:sp>
      <p:sp>
        <p:nvSpPr>
          <p:cNvPr id="22" name="AutoShape 21"/>
          <p:cNvSpPr>
            <a:spLocks noChangeArrowheads="1"/>
          </p:cNvSpPr>
          <p:nvPr/>
        </p:nvSpPr>
        <p:spPr bwMode="auto">
          <a:xfrm>
            <a:off x="7261225" y="33496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 name="Text Box 25"/>
          <p:cNvSpPr txBox="1">
            <a:spLocks noChangeArrowheads="1"/>
          </p:cNvSpPr>
          <p:nvPr/>
        </p:nvSpPr>
        <p:spPr bwMode="auto">
          <a:xfrm>
            <a:off x="7419975" y="3413125"/>
            <a:ext cx="6048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Emitir</a:t>
            </a:r>
          </a:p>
          <a:p>
            <a:pPr algn="ctr" fontAlgn="base">
              <a:spcBef>
                <a:spcPct val="0"/>
              </a:spcBef>
              <a:spcAft>
                <a:spcPct val="0"/>
              </a:spcAft>
              <a:buClrTx/>
              <a:buFontTx/>
              <a:buNone/>
            </a:pPr>
            <a:r>
              <a:rPr lang="es-ES" altLang="es-CL" sz="1000" dirty="0" err="1" smtClean="0">
                <a:solidFill>
                  <a:prstClr val="black"/>
                </a:solidFill>
              </a:rPr>
              <a:t>Cartola</a:t>
            </a:r>
            <a:endParaRPr lang="es-ES" altLang="es-CL" sz="1000" dirty="0">
              <a:solidFill>
                <a:prstClr val="black"/>
              </a:solidFill>
            </a:endParaRPr>
          </a:p>
        </p:txBody>
      </p:sp>
      <p:sp>
        <p:nvSpPr>
          <p:cNvPr id="24" name="AutoShape 22"/>
          <p:cNvSpPr>
            <a:spLocks noChangeArrowheads="1"/>
          </p:cNvSpPr>
          <p:nvPr/>
        </p:nvSpPr>
        <p:spPr bwMode="auto">
          <a:xfrm>
            <a:off x="7261225" y="4137025"/>
            <a:ext cx="914400" cy="533400"/>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 name="Text Box 26"/>
          <p:cNvSpPr txBox="1">
            <a:spLocks noChangeArrowheads="1"/>
          </p:cNvSpPr>
          <p:nvPr/>
        </p:nvSpPr>
        <p:spPr bwMode="auto">
          <a:xfrm>
            <a:off x="7280275" y="4200525"/>
            <a:ext cx="8937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000" dirty="0">
                <a:solidFill>
                  <a:prstClr val="black"/>
                </a:solidFill>
              </a:rPr>
              <a:t>Buscar</a:t>
            </a:r>
          </a:p>
          <a:p>
            <a:pPr algn="ctr" fontAlgn="base">
              <a:spcBef>
                <a:spcPct val="0"/>
              </a:spcBef>
              <a:spcAft>
                <a:spcPct val="0"/>
              </a:spcAft>
              <a:buClrTx/>
              <a:buFontTx/>
              <a:buNone/>
            </a:pPr>
            <a:r>
              <a:rPr lang="es-ES" altLang="es-CL" sz="1000" dirty="0" smtClean="0">
                <a:solidFill>
                  <a:prstClr val="black"/>
                </a:solidFill>
              </a:rPr>
              <a:t>Operaciones</a:t>
            </a:r>
            <a:endParaRPr lang="es-ES" altLang="es-CL" sz="1200" dirty="0">
              <a:solidFill>
                <a:prstClr val="black"/>
              </a:solidFill>
            </a:endParaRPr>
          </a:p>
        </p:txBody>
      </p:sp>
      <p:sp>
        <p:nvSpPr>
          <p:cNvPr id="26" name="Text Box 33"/>
          <p:cNvSpPr txBox="1">
            <a:spLocks noChangeArrowheads="1"/>
          </p:cNvSpPr>
          <p:nvPr/>
        </p:nvSpPr>
        <p:spPr bwMode="auto">
          <a:xfrm>
            <a:off x="7413625" y="4876800"/>
            <a:ext cx="7635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1200" dirty="0">
                <a:solidFill>
                  <a:prstClr val="black"/>
                </a:solidFill>
              </a:rPr>
              <a:t>Sistema </a:t>
            </a:r>
          </a:p>
          <a:p>
            <a:pPr algn="ctr" fontAlgn="base">
              <a:spcBef>
                <a:spcPct val="0"/>
              </a:spcBef>
              <a:spcAft>
                <a:spcPct val="0"/>
              </a:spcAft>
              <a:buClrTx/>
              <a:buFontTx/>
              <a:buNone/>
            </a:pPr>
            <a:r>
              <a:rPr lang="es-ES" altLang="es-CL" sz="1200" dirty="0" smtClean="0">
                <a:solidFill>
                  <a:prstClr val="black"/>
                </a:solidFill>
              </a:rPr>
              <a:t>Cliente</a:t>
            </a:r>
            <a:endParaRPr lang="es-ES" altLang="es-CL" sz="1200" dirty="0">
              <a:solidFill>
                <a:prstClr val="black"/>
              </a:solidFill>
            </a:endParaRPr>
          </a:p>
        </p:txBody>
      </p:sp>
      <p:cxnSp>
        <p:nvCxnSpPr>
          <p:cNvPr id="27" name="AutoShape 36"/>
          <p:cNvCxnSpPr>
            <a:cxnSpLocks noChangeShapeType="1"/>
            <a:stCxn id="30" idx="3"/>
            <a:endCxn id="20" idx="1"/>
          </p:cNvCxnSpPr>
          <p:nvPr/>
        </p:nvCxnSpPr>
        <p:spPr bwMode="auto">
          <a:xfrm flipV="1">
            <a:off x="6118225" y="2828925"/>
            <a:ext cx="1143000" cy="79057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7"/>
          <p:cNvCxnSpPr>
            <a:cxnSpLocks noChangeShapeType="1"/>
            <a:stCxn id="30" idx="3"/>
            <a:endCxn id="22" idx="1"/>
          </p:cNvCxnSpPr>
          <p:nvPr/>
        </p:nvCxnSpPr>
        <p:spPr bwMode="auto">
          <a:xfrm flipV="1">
            <a:off x="6118225" y="3616325"/>
            <a:ext cx="1143000" cy="317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8"/>
          <p:cNvCxnSpPr>
            <a:cxnSpLocks noChangeShapeType="1"/>
            <a:stCxn id="30" idx="3"/>
            <a:endCxn id="24" idx="1"/>
          </p:cNvCxnSpPr>
          <p:nvPr/>
        </p:nvCxnSpPr>
        <p:spPr bwMode="auto">
          <a:xfrm>
            <a:off x="6118225" y="3619500"/>
            <a:ext cx="1143000" cy="784225"/>
          </a:xfrm>
          <a:prstGeom prst="bentConnector3">
            <a:avLst>
              <a:gd name="adj1" fmla="val 50000"/>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40"/>
          <p:cNvSpPr>
            <a:spLocks noChangeArrowheads="1"/>
          </p:cNvSpPr>
          <p:nvPr/>
        </p:nvSpPr>
        <p:spPr bwMode="auto">
          <a:xfrm>
            <a:off x="5965825" y="3505200"/>
            <a:ext cx="152400" cy="228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1" name="Picture 17" descr="ku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8956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55832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3 Grupo"/>
          <p:cNvGrpSpPr/>
          <p:nvPr/>
        </p:nvGrpSpPr>
        <p:grpSpPr>
          <a:xfrm>
            <a:off x="2980344" y="951241"/>
            <a:ext cx="6122492" cy="5082495"/>
            <a:chOff x="2980344" y="951241"/>
            <a:chExt cx="6122492"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grpSp>
          <p:nvGrpSpPr>
            <p:cNvPr id="72" name="Group 26"/>
            <p:cNvGrpSpPr>
              <a:grpSpLocks/>
            </p:cNvGrpSpPr>
            <p:nvPr/>
          </p:nvGrpSpPr>
          <p:grpSpPr bwMode="auto">
            <a:xfrm>
              <a:off x="3167357" y="1732514"/>
              <a:ext cx="5802312" cy="4135438"/>
              <a:chOff x="1008" y="1056"/>
              <a:chExt cx="3655" cy="2605"/>
            </a:xfrm>
            <a:solidFill>
              <a:schemeClr val="bg1"/>
            </a:solidFill>
          </p:grpSpPr>
          <p:sp>
            <p:nvSpPr>
              <p:cNvPr id="73" name="AutoShape 4"/>
              <p:cNvSpPr>
                <a:spLocks noChangeArrowheads="1"/>
              </p:cNvSpPr>
              <p:nvPr/>
            </p:nvSpPr>
            <p:spPr bwMode="auto">
              <a:xfrm>
                <a:off x="2304" y="124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sp>
            <p:nvSpPr>
              <p:cNvPr id="85" name="AutoShape 5"/>
              <p:cNvSpPr>
                <a:spLocks noChangeArrowheads="1"/>
              </p:cNvSpPr>
              <p:nvPr/>
            </p:nvSpPr>
            <p:spPr bwMode="auto">
              <a:xfrm>
                <a:off x="3408" y="124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sp>
            <p:nvSpPr>
              <p:cNvPr id="86" name="Text Box 6"/>
              <p:cNvSpPr txBox="1">
                <a:spLocks noChangeArrowheads="1"/>
              </p:cNvSpPr>
              <p:nvPr/>
            </p:nvSpPr>
            <p:spPr bwMode="auto">
              <a:xfrm>
                <a:off x="1536" y="1296"/>
                <a:ext cx="1135" cy="2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defRPr/>
                </a:pPr>
                <a:r>
                  <a:rPr lang="es-CL" altLang="es-CL" sz="1400" dirty="0">
                    <a:solidFill>
                      <a:prstClr val="black"/>
                    </a:solidFill>
                    <a:latin typeface="Arial" charset="0"/>
                  </a:rPr>
                  <a:t>Usuario</a:t>
                </a:r>
              </a:p>
              <a:p>
                <a:pPr fontAlgn="base">
                  <a:spcBef>
                    <a:spcPct val="0"/>
                  </a:spcBef>
                  <a:spcAft>
                    <a:spcPct val="0"/>
                  </a:spcAft>
                  <a:defRPr/>
                </a:pPr>
                <a:r>
                  <a:rPr lang="es-CL" altLang="es-CL" sz="1400" dirty="0">
                    <a:solidFill>
                      <a:prstClr val="black"/>
                    </a:solidFill>
                    <a:latin typeface="Arial" charset="0"/>
                  </a:rPr>
                  <a:t>Clave</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Lectura de Programas Fuentes</a:t>
                </a:r>
              </a:p>
              <a:p>
                <a:pPr fontAlgn="base">
                  <a:spcBef>
                    <a:spcPct val="0"/>
                  </a:spcBef>
                  <a:spcAft>
                    <a:spcPct val="0"/>
                  </a:spcAft>
                  <a:defRPr/>
                </a:pPr>
                <a:r>
                  <a:rPr lang="es-CL" altLang="es-CL" sz="1400" dirty="0">
                    <a:solidFill>
                      <a:prstClr val="black"/>
                    </a:solidFill>
                    <a:latin typeface="Arial" charset="0"/>
                  </a:rPr>
                  <a:t>(Cuando sea útil y posible)</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Vivir la ejecución del sistema en su uso diario (</a:t>
                </a:r>
                <a:r>
                  <a:rPr lang="es-CL" altLang="es-CL" sz="1400" dirty="0" err="1">
                    <a:solidFill>
                      <a:prstClr val="black"/>
                    </a:solidFill>
                    <a:latin typeface="Arial" charset="0"/>
                  </a:rPr>
                  <a:t>shadowing</a:t>
                </a:r>
                <a:r>
                  <a:rPr lang="es-CL" altLang="es-CL" sz="1400" dirty="0">
                    <a:solidFill>
                      <a:prstClr val="black"/>
                    </a:solidFill>
                    <a:latin typeface="Arial" charset="0"/>
                  </a:rPr>
                  <a:t>)</a:t>
                </a:r>
              </a:p>
              <a:p>
                <a:pPr fontAlgn="base">
                  <a:spcBef>
                    <a:spcPct val="0"/>
                  </a:spcBef>
                  <a:spcAft>
                    <a:spcPct val="0"/>
                  </a:spcAft>
                  <a:defRPr/>
                </a:pPr>
                <a:endParaRPr lang="es-CL" altLang="es-CL" sz="1400" dirty="0">
                  <a:solidFill>
                    <a:prstClr val="black"/>
                  </a:solidFill>
                  <a:latin typeface="Arial" charset="0"/>
                </a:endParaRPr>
              </a:p>
              <a:p>
                <a:pPr fontAlgn="base">
                  <a:spcBef>
                    <a:spcPct val="0"/>
                  </a:spcBef>
                  <a:spcAft>
                    <a:spcPct val="0"/>
                  </a:spcAft>
                  <a:defRPr/>
                </a:pPr>
                <a:r>
                  <a:rPr lang="es-CL" altLang="es-CL" sz="1400" dirty="0">
                    <a:solidFill>
                      <a:prstClr val="black"/>
                    </a:solidFill>
                    <a:latin typeface="Arial" charset="0"/>
                  </a:rPr>
                  <a:t>Leer la documentación existente (Cuando sea posible) </a:t>
                </a:r>
              </a:p>
            </p:txBody>
          </p:sp>
          <p:sp>
            <p:nvSpPr>
              <p:cNvPr id="87" name="Text Box 7"/>
              <p:cNvSpPr txBox="1">
                <a:spLocks noChangeArrowheads="1"/>
              </p:cNvSpPr>
              <p:nvPr/>
            </p:nvSpPr>
            <p:spPr bwMode="auto">
              <a:xfrm>
                <a:off x="2571" y="1632"/>
                <a:ext cx="864"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Descripción Negocio</a:t>
                </a:r>
              </a:p>
            </p:txBody>
          </p:sp>
          <p:sp>
            <p:nvSpPr>
              <p:cNvPr id="88" name="Text Box 10"/>
              <p:cNvSpPr txBox="1">
                <a:spLocks noChangeArrowheads="1"/>
              </p:cNvSpPr>
              <p:nvPr/>
            </p:nvSpPr>
            <p:spPr bwMode="auto">
              <a:xfrm>
                <a:off x="3703" y="1628"/>
                <a:ext cx="960"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Procesos</a:t>
                </a:r>
              </a:p>
              <a:p>
                <a:pPr algn="ctr" fontAlgn="base">
                  <a:spcBef>
                    <a:spcPct val="0"/>
                  </a:spcBef>
                  <a:spcAft>
                    <a:spcPct val="0"/>
                  </a:spcAft>
                  <a:defRPr/>
                </a:pPr>
                <a:r>
                  <a:rPr lang="es-CL" altLang="es-CL" sz="1400">
                    <a:solidFill>
                      <a:prstClr val="black"/>
                    </a:solidFill>
                    <a:latin typeface="Arial" charset="0"/>
                  </a:rPr>
                  <a:t>Negocio</a:t>
                </a:r>
              </a:p>
            </p:txBody>
          </p:sp>
          <p:sp>
            <p:nvSpPr>
              <p:cNvPr id="89" name="Text Box 12"/>
              <p:cNvSpPr txBox="1">
                <a:spLocks noChangeArrowheads="1"/>
              </p:cNvSpPr>
              <p:nvPr/>
            </p:nvSpPr>
            <p:spPr bwMode="auto">
              <a:xfrm>
                <a:off x="3702" y="2994"/>
                <a:ext cx="960" cy="3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s-CL" altLang="es-CL" sz="1400">
                    <a:solidFill>
                      <a:prstClr val="black"/>
                    </a:solidFill>
                    <a:latin typeface="Arial" charset="0"/>
                  </a:rPr>
                  <a:t>Requisitos</a:t>
                </a:r>
              </a:p>
              <a:p>
                <a:pPr algn="ctr" fontAlgn="base">
                  <a:spcBef>
                    <a:spcPct val="0"/>
                  </a:spcBef>
                  <a:spcAft>
                    <a:spcPct val="0"/>
                  </a:spcAft>
                  <a:defRPr/>
                </a:pPr>
                <a:r>
                  <a:rPr lang="es-CL" altLang="es-CL" sz="1400">
                    <a:solidFill>
                      <a:prstClr val="black"/>
                    </a:solidFill>
                    <a:latin typeface="Arial" charset="0"/>
                  </a:rPr>
                  <a:t>Negocio</a:t>
                </a:r>
              </a:p>
            </p:txBody>
          </p:sp>
          <p:sp>
            <p:nvSpPr>
              <p:cNvPr id="90" name="AutoShape 13"/>
              <p:cNvSpPr>
                <a:spLocks noChangeArrowheads="1"/>
              </p:cNvSpPr>
              <p:nvPr/>
            </p:nvSpPr>
            <p:spPr bwMode="auto">
              <a:xfrm rot="5400000">
                <a:off x="4038" y="2088"/>
                <a:ext cx="288" cy="240"/>
              </a:xfrm>
              <a:prstGeom prst="rightArrow">
                <a:avLst>
                  <a:gd name="adj1" fmla="val 50000"/>
                  <a:gd name="adj2" fmla="val 30000"/>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s-CL">
                  <a:solidFill>
                    <a:prstClr val="black"/>
                  </a:solidFill>
                  <a:latin typeface="Arial" charset="0"/>
                </a:endParaRPr>
              </a:p>
            </p:txBody>
          </p:sp>
          <p:pic>
            <p:nvPicPr>
              <p:cNvPr id="91" name="Picture 14" descr="kg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 y="1176"/>
                <a:ext cx="384" cy="384"/>
              </a:xfrm>
              <a:prstGeom prst="rect">
                <a:avLst/>
              </a:prstGeom>
              <a:grpFill/>
              <a:extLst/>
            </p:spPr>
          </p:pic>
          <p:pic>
            <p:nvPicPr>
              <p:cNvPr id="92" name="Picture 15"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8" y="1056"/>
                <a:ext cx="624" cy="624"/>
              </a:xfrm>
              <a:prstGeom prst="rect">
                <a:avLst/>
              </a:prstGeom>
              <a:grpFill/>
              <a:extLst/>
            </p:spPr>
          </p:pic>
          <p:pic>
            <p:nvPicPr>
              <p:cNvPr id="93" name="Picture 16"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0" y="1056"/>
                <a:ext cx="624" cy="624"/>
              </a:xfrm>
              <a:prstGeom prst="rect">
                <a:avLst/>
              </a:prstGeom>
              <a:grpFill/>
              <a:extLst/>
            </p:spPr>
          </p:pic>
          <p:pic>
            <p:nvPicPr>
              <p:cNvPr id="94" name="Picture 17" descr="evolution-task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0" y="2400"/>
                <a:ext cx="624" cy="624"/>
              </a:xfrm>
              <a:prstGeom prst="rect">
                <a:avLst/>
              </a:prstGeom>
              <a:grpFill/>
              <a:extLst/>
            </p:spPr>
          </p:pic>
          <p:pic>
            <p:nvPicPr>
              <p:cNvPr id="95" name="Picture 18" descr="mydocument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3" y="3139"/>
                <a:ext cx="362" cy="362"/>
              </a:xfrm>
              <a:prstGeom prst="rect">
                <a:avLst/>
              </a:prstGeom>
              <a:grpFill/>
              <a:extLst/>
            </p:spPr>
          </p:pic>
          <p:pic>
            <p:nvPicPr>
              <p:cNvPr id="96" name="Picture 19" descr="mantenimient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8" y="2352"/>
                <a:ext cx="493" cy="528"/>
              </a:xfrm>
              <a:prstGeom prst="rect">
                <a:avLst/>
              </a:prstGeom>
              <a:grpFill/>
              <a:extLst/>
            </p:spPr>
          </p:pic>
          <p:pic>
            <p:nvPicPr>
              <p:cNvPr id="97" name="Picture 20" descr="template_source"/>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87" y="1872"/>
                <a:ext cx="314" cy="314"/>
              </a:xfrm>
              <a:prstGeom prst="rect">
                <a:avLst/>
              </a:prstGeom>
              <a:grpFill/>
              <a:extLst/>
            </p:spPr>
          </p:pic>
        </p:grpSp>
        <p:sp>
          <p:nvSpPr>
            <p:cNvPr id="98" name="Rectangle 2"/>
            <p:cNvSpPr>
              <a:spLocks noChangeArrowheads="1"/>
            </p:cNvSpPr>
            <p:nvPr/>
          </p:nvSpPr>
          <p:spPr bwMode="auto">
            <a:xfrm>
              <a:off x="3354367" y="1067335"/>
              <a:ext cx="545791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a:solidFill>
                    <a:srgbClr val="4F81BD"/>
                  </a:solidFill>
                </a:rPr>
                <a:t>Describir el Problema de Negocio</a:t>
              </a:r>
            </a:p>
          </p:txBody>
        </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grpSp>
        <p:nvGrpSpPr>
          <p:cNvPr id="3" name="2 Grupo"/>
          <p:cNvGrpSpPr/>
          <p:nvPr/>
        </p:nvGrpSpPr>
        <p:grpSpPr>
          <a:xfrm>
            <a:off x="3588667" y="6087292"/>
            <a:ext cx="5136182" cy="405249"/>
            <a:chOff x="3588667" y="6087292"/>
            <a:chExt cx="5136182" cy="405249"/>
          </a:xfrm>
        </p:grpSpPr>
        <p:sp>
          <p:nvSpPr>
            <p:cNvPr id="42" name="10 Pentágono">
              <a:hlinkClick r:id="rId20"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43"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58"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59"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60"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Tree>
    <p:extLst>
      <p:ext uri="{BB962C8B-B14F-4D97-AF65-F5344CB8AC3E}">
        <p14:creationId xmlns:p14="http://schemas.microsoft.com/office/powerpoint/2010/main" val="7940410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
                                        </p:tgtEl>
                                        <p:attrNameLst>
                                          <p:attrName>style.visibility</p:attrName>
                                        </p:attrNameLst>
                                      </p:cBhvr>
                                      <p:to>
                                        <p:strVal val="visible"/>
                                      </p:to>
                                    </p:set>
                                  </p:childTnLst>
                                </p:cTn>
                              </p:par>
                              <p:par>
                                <p:cTn id="98" presetID="1" presetClass="emph" presetSubtype="2" fill="hold" nodeType="withEffect">
                                  <p:stCondLst>
                                    <p:cond delay="0"/>
                                  </p:stCondLst>
                                  <p:childTnLst>
                                    <p:animClr clrSpc="rgb" dir="cw">
                                      <p:cBhvr>
                                        <p:cTn id="99" dur="2000" fill="hold"/>
                                        <p:tgtEl>
                                          <p:spTgt spid="44"/>
                                        </p:tgtEl>
                                        <p:attrNameLst>
                                          <p:attrName>fillcolor</p:attrName>
                                        </p:attrNameLst>
                                      </p:cBhvr>
                                      <p:to>
                                        <a:srgbClr val="009900"/>
                                      </p:to>
                                    </p:animClr>
                                    <p:set>
                                      <p:cBhvr>
                                        <p:cTn id="100" dur="2000" fill="hold"/>
                                        <p:tgtEl>
                                          <p:spTgt spid="44"/>
                                        </p:tgtEl>
                                        <p:attrNameLst>
                                          <p:attrName>fill.type</p:attrName>
                                        </p:attrNameLst>
                                      </p:cBhvr>
                                      <p:to>
                                        <p:strVal val="solid"/>
                                      </p:to>
                                    </p:set>
                                    <p:set>
                                      <p:cBhvr>
                                        <p:cTn id="101"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2" presetID="1" presetClass="emph" presetSubtype="2" fill="hold" nodeType="withEffect">
                                  <p:stCondLst>
                                    <p:cond delay="0"/>
                                  </p:stCondLst>
                                  <p:childTnLst>
                                    <p:animClr clrSpc="rgb" dir="cw">
                                      <p:cBhvr>
                                        <p:cTn id="103" dur="2000" fill="hold"/>
                                        <p:tgtEl>
                                          <p:spTgt spid="47"/>
                                        </p:tgtEl>
                                        <p:attrNameLst>
                                          <p:attrName>fillcolor</p:attrName>
                                        </p:attrNameLst>
                                      </p:cBhvr>
                                      <p:to>
                                        <a:srgbClr val="009900"/>
                                      </p:to>
                                    </p:animClr>
                                    <p:set>
                                      <p:cBhvr>
                                        <p:cTn id="104" dur="2000" fill="hold"/>
                                        <p:tgtEl>
                                          <p:spTgt spid="47"/>
                                        </p:tgtEl>
                                        <p:attrNameLst>
                                          <p:attrName>fill.type</p:attrName>
                                        </p:attrNameLst>
                                      </p:cBhvr>
                                      <p:to>
                                        <p:strVal val="solid"/>
                                      </p:to>
                                    </p:set>
                                    <p:set>
                                      <p:cBhvr>
                                        <p:cTn id="105" dur="2000" fill="hold"/>
                                        <p:tgtEl>
                                          <p:spTgt spid="47"/>
                                        </p:tgtEl>
                                        <p:attrNameLst>
                                          <p:attrName>fill.on</p:attrName>
                                        </p:attrNameLst>
                                      </p:cBhvr>
                                      <p:to>
                                        <p:strVal val="tru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2"/>
                                        </p:tgtEl>
                                        <p:attrNameLst>
                                          <p:attrName>style.visibility</p:attrName>
                                        </p:attrNameLst>
                                      </p:cBhvr>
                                      <p:to>
                                        <p:strVal val="hidden"/>
                                      </p:to>
                                    </p:set>
                                  </p:childTnLst>
                                </p:cTn>
                              </p:par>
                            </p:childTnLst>
                          </p:cTn>
                        </p:par>
                        <p:par>
                          <p:cTn id="110" fill="hold">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childTnLst>
                          </p:cTn>
                        </p:par>
                        <p:par>
                          <p:cTn id="113" fill="hold">
                            <p:stCondLst>
                              <p:cond delay="0"/>
                            </p:stCondLst>
                            <p:childTnLst>
                              <p:par>
                                <p:cTn id="114" presetID="1" presetClass="emph" presetSubtype="2" fill="hold" nodeType="afterEffect">
                                  <p:stCondLst>
                                    <p:cond delay="0"/>
                                  </p:stCondLst>
                                  <p:childTnLst>
                                    <p:animClr clrSpc="rgb" dir="cw">
                                      <p:cBhvr>
                                        <p:cTn id="115" dur="2000" fill="hold"/>
                                        <p:tgtEl>
                                          <p:spTgt spid="44"/>
                                        </p:tgtEl>
                                        <p:attrNameLst>
                                          <p:attrName>fillcolor</p:attrName>
                                        </p:attrNameLst>
                                      </p:cBhvr>
                                      <p:to>
                                        <a:schemeClr val="accent1"/>
                                      </p:to>
                                    </p:animClr>
                                    <p:set>
                                      <p:cBhvr>
                                        <p:cTn id="116" dur="2000" fill="hold"/>
                                        <p:tgtEl>
                                          <p:spTgt spid="44"/>
                                        </p:tgtEl>
                                        <p:attrNameLst>
                                          <p:attrName>fill.type</p:attrName>
                                        </p:attrNameLst>
                                      </p:cBhvr>
                                      <p:to>
                                        <p:strVal val="solid"/>
                                      </p:to>
                                    </p:set>
                                    <p:set>
                                      <p:cBhvr>
                                        <p:cTn id="117" dur="2000" fill="hold"/>
                                        <p:tgtEl>
                                          <p:spTgt spid="44"/>
                                        </p:tgtEl>
                                        <p:attrNameLst>
                                          <p:attrName>fill.on</p:attrName>
                                        </p:attrNameLst>
                                      </p:cBhvr>
                                      <p:to>
                                        <p:strVal val="true"/>
                                      </p:to>
                                    </p:set>
                                  </p:childTnLst>
                                </p:cTn>
                              </p:par>
                              <p:par>
                                <p:cTn id="118" presetID="1" presetClass="emph" presetSubtype="2" fill="hold" nodeType="withEffect">
                                  <p:stCondLst>
                                    <p:cond delay="0"/>
                                  </p:stCondLst>
                                  <p:childTnLst>
                                    <p:animClr clrSpc="rgb" dir="cw">
                                      <p:cBhvr>
                                        <p:cTn id="119" dur="2000" fill="hold"/>
                                        <p:tgtEl>
                                          <p:spTgt spid="47"/>
                                        </p:tgtEl>
                                        <p:attrNameLst>
                                          <p:attrName>fillcolor</p:attrName>
                                        </p:attrNameLst>
                                      </p:cBhvr>
                                      <p:to>
                                        <a:schemeClr val="accent1"/>
                                      </p:to>
                                    </p:animClr>
                                    <p:set>
                                      <p:cBhvr>
                                        <p:cTn id="120" dur="2000" fill="hold"/>
                                        <p:tgtEl>
                                          <p:spTgt spid="47"/>
                                        </p:tgtEl>
                                        <p:attrNameLst>
                                          <p:attrName>fill.type</p:attrName>
                                        </p:attrNameLst>
                                      </p:cBhvr>
                                      <p:to>
                                        <p:strVal val="solid"/>
                                      </p:to>
                                    </p:set>
                                    <p:set>
                                      <p:cBhvr>
                                        <p:cTn id="121" dur="2000" fill="hold"/>
                                        <p:tgtEl>
                                          <p:spTgt spid="47"/>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122" restart="whenNotActive" fill="hold" evtFilter="cancelBubble" nodeType="interactiveSeq">
                <p:stCondLst>
                  <p:cond evt="onClick" delay="0">
                    <p:tgtEl>
                      <p:spTgt spid="17"/>
                    </p:tgtEl>
                  </p:cond>
                </p:stCondLst>
                <p:endSync evt="end" delay="0">
                  <p:rtn val="all"/>
                </p:endSync>
                <p:childTnLst>
                  <p:par>
                    <p:cTn id="123" fill="hold">
                      <p:stCondLst>
                        <p:cond delay="0"/>
                      </p:stCondLst>
                      <p:childTnLst>
                        <p:par>
                          <p:cTn id="124" fill="hold">
                            <p:stCondLst>
                              <p:cond delay="0"/>
                            </p:stCondLst>
                            <p:childTnLst>
                              <p:par>
                                <p:cTn id="125" presetID="1"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1" restart="whenNotActive" fill="hold" evtFilter="cancelBubble" nodeType="interactiveSeq">
                <p:stCondLst>
                  <p:cond evt="onClick" delay="0">
                    <p:tgtEl>
                      <p:spTgt spid="20"/>
                    </p:tgtEl>
                  </p:cond>
                </p:stCondLst>
                <p:endSync evt="end" delay="0">
                  <p:rtn val="all"/>
                </p:endSync>
                <p:childTnLst>
                  <p:par>
                    <p:cTn id="132" fill="hold">
                      <p:stCondLst>
                        <p:cond delay="0"/>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3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0" restart="whenNotActive" fill="hold" evtFilter="cancelBubble" nodeType="interactiveSeq">
                <p:stCondLst>
                  <p:cond evt="onClick" delay="0">
                    <p:tgtEl>
                      <p:spTgt spid="29"/>
                    </p:tgtEl>
                  </p:cond>
                </p:stCondLst>
                <p:endSync evt="end" delay="0">
                  <p:rtn val="all"/>
                </p:endSync>
                <p:childTnLst>
                  <p:par>
                    <p:cTn id="141" fill="hold">
                      <p:stCondLst>
                        <p:cond delay="0"/>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49" restart="whenNotActive" fill="hold" evtFilter="cancelBubble" nodeType="interactiveSeq">
                <p:stCondLst>
                  <p:cond evt="onClick" delay="0">
                    <p:tgtEl>
                      <p:spTgt spid="28"/>
                    </p:tgtEl>
                  </p:cond>
                </p:stCondLst>
                <p:endSync evt="end" delay="0">
                  <p:rtn val="all"/>
                </p:endSync>
                <p:childTnLst>
                  <p:par>
                    <p:cTn id="150" fill="hold">
                      <p:stCondLst>
                        <p:cond delay="0"/>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37"/>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58" restart="whenNotActive" fill="hold" evtFilter="cancelBubble" nodeType="interactiveSeq">
                <p:stCondLst>
                  <p:cond evt="onClick" delay="0">
                    <p:tgtEl>
                      <p:spTgt spid="27"/>
                    </p:tgtEl>
                  </p:cond>
                </p:stCondLst>
                <p:endSync evt="end" delay="0">
                  <p:rtn val="all"/>
                </p:endSync>
                <p:childTnLst>
                  <p:par>
                    <p:cTn id="159" fill="hold">
                      <p:stCondLst>
                        <p:cond delay="0"/>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7" restart="whenNotActive" fill="hold" evtFilter="cancelBubble" nodeType="interactiveSeq">
                <p:stCondLst>
                  <p:cond evt="onClick" delay="0">
                    <p:tgtEl>
                      <p:spTgt spid="21"/>
                    </p:tgtEl>
                  </p:cond>
                </p:stCondLst>
                <p:endSync evt="end" delay="0">
                  <p:rtn val="all"/>
                </p:endSync>
                <p:childTnLst>
                  <p:par>
                    <p:cTn id="168" fill="hold">
                      <p:stCondLst>
                        <p:cond delay="0"/>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33"/>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xit" presetSubtype="0" fill="hold" grpId="1" nodeType="clickEffect">
                                  <p:stCondLst>
                                    <p:cond delay="0"/>
                                  </p:stCondLst>
                                  <p:childTnLst>
                                    <p:set>
                                      <p:cBhvr>
                                        <p:cTn id="175"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6" restart="whenNotActive" fill="hold" evtFilter="cancelBubble" nodeType="interactiveSeq">
                <p:stCondLst>
                  <p:cond evt="onClick" delay="0">
                    <p:tgtEl>
                      <p:spTgt spid="22"/>
                    </p:tgtEl>
                  </p:cond>
                </p:stCondLst>
                <p:endSync evt="end" delay="0">
                  <p:rtn val="all"/>
                </p:endSync>
                <p:childTnLst>
                  <p:par>
                    <p:cTn id="177" fill="hold">
                      <p:stCondLst>
                        <p:cond delay="0"/>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34"/>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5" restart="whenNotActive" fill="hold" evtFilter="cancelBubble" nodeType="interactiveSeq">
                <p:stCondLst>
                  <p:cond evt="onClick" delay="0">
                    <p:tgtEl>
                      <p:spTgt spid="24"/>
                    </p:tgtEl>
                  </p:cond>
                </p:stCondLst>
                <p:endSync evt="end" delay="0">
                  <p:rtn val="all"/>
                </p:endSync>
                <p:childTnLst>
                  <p:par>
                    <p:cTn id="186" fill="hold">
                      <p:stCondLst>
                        <p:cond delay="0"/>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3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4" restart="whenNotActive" fill="hold" evtFilter="cancelBubble" nodeType="interactiveSeq">
                <p:stCondLst>
                  <p:cond evt="onClick" delay="0">
                    <p:tgtEl>
                      <p:spTgt spid="26"/>
                    </p:tgtEl>
                  </p:cond>
                </p:stCondLst>
                <p:endSync evt="end" delay="0">
                  <p:rtn val="all"/>
                </p:endSync>
                <p:childTnLst>
                  <p:par>
                    <p:cTn id="195" fill="hold">
                      <p:stCondLst>
                        <p:cond delay="0"/>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55"/>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3" restart="whenNotActive" fill="hold" evtFilter="cancelBubble" nodeType="interactiveSeq">
                <p:stCondLst>
                  <p:cond evt="onClick" delay="0">
                    <p:tgtEl>
                      <p:spTgt spid="61"/>
                    </p:tgtEl>
                  </p:cond>
                </p:stCondLst>
                <p:endSync evt="end" delay="0">
                  <p:rtn val="all"/>
                </p:endSync>
                <p:childTnLst>
                  <p:par>
                    <p:cTn id="204" fill="hold">
                      <p:stCondLst>
                        <p:cond delay="0"/>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7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1" nodeType="clickEffect">
                                  <p:stCondLst>
                                    <p:cond delay="0"/>
                                  </p:stCondLst>
                                  <p:childTnLst>
                                    <p:set>
                                      <p:cBhvr>
                                        <p:cTn id="211"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2" restart="whenNotActive" fill="hold" evtFilter="cancelBubble" nodeType="interactiveSeq">
                <p:stCondLst>
                  <p:cond evt="onClick" delay="0">
                    <p:tgtEl>
                      <p:spTgt spid="62"/>
                    </p:tgtEl>
                  </p:cond>
                </p:stCondLst>
                <p:endSync evt="end" delay="0">
                  <p:rtn val="all"/>
                </p:endSync>
                <p:childTnLst>
                  <p:par>
                    <p:cTn id="213" fill="hold">
                      <p:stCondLst>
                        <p:cond delay="0"/>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1" nodeType="clickEffect">
                                  <p:stCondLst>
                                    <p:cond delay="0"/>
                                  </p:stCondLst>
                                  <p:childTnLst>
                                    <p:set>
                                      <p:cBhvr>
                                        <p:cTn id="220"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1" restart="whenNotActive" fill="hold" evtFilter="cancelBubble" nodeType="interactiveSeq">
                <p:stCondLst>
                  <p:cond evt="onClick" delay="0">
                    <p:tgtEl>
                      <p:spTgt spid="63"/>
                    </p:tgtEl>
                  </p:cond>
                </p:stCondLst>
                <p:endSync evt="end" delay="0">
                  <p:rtn val="all"/>
                </p:endSync>
                <p:childTnLst>
                  <p:par>
                    <p:cTn id="222" fill="hold">
                      <p:stCondLst>
                        <p:cond delay="0"/>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76"/>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grpId="1" nodeType="clickEffect">
                                  <p:stCondLst>
                                    <p:cond delay="0"/>
                                  </p:stCondLst>
                                  <p:childTnLst>
                                    <p:set>
                                      <p:cBhvr>
                                        <p:cTn id="229"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0" restart="whenNotActive" fill="hold" evtFilter="cancelBubble" nodeType="interactiveSeq">
                <p:stCondLst>
                  <p:cond evt="onClick" delay="0">
                    <p:tgtEl>
                      <p:spTgt spid="64"/>
                    </p:tgtEl>
                  </p:cond>
                </p:stCondLst>
                <p:endSync evt="end" delay="0">
                  <p:rtn val="all"/>
                </p:endSync>
                <p:childTnLst>
                  <p:par>
                    <p:cTn id="231" fill="hold">
                      <p:stCondLst>
                        <p:cond delay="0"/>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77"/>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39" restart="whenNotActive" fill="hold" evtFilter="cancelBubble" nodeType="interactiveSeq">
                <p:stCondLst>
                  <p:cond evt="onClick" delay="0">
                    <p:tgtEl>
                      <p:spTgt spid="69"/>
                    </p:tgtEl>
                  </p:cond>
                </p:stCondLst>
                <p:endSync evt="end" delay="0">
                  <p:rtn val="all"/>
                </p:endSync>
                <p:childTnLst>
                  <p:par>
                    <p:cTn id="240" fill="hold">
                      <p:stCondLst>
                        <p:cond delay="0"/>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82"/>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grpId="1" nodeType="clickEffect">
                                  <p:stCondLst>
                                    <p:cond delay="0"/>
                                  </p:stCondLst>
                                  <p:childTnLst>
                                    <p:set>
                                      <p:cBhvr>
                                        <p:cTn id="247"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48" restart="whenNotActive" fill="hold" evtFilter="cancelBubble" nodeType="interactiveSeq">
                <p:stCondLst>
                  <p:cond evt="onClick" delay="0">
                    <p:tgtEl>
                      <p:spTgt spid="66"/>
                    </p:tgtEl>
                  </p:cond>
                </p:stCondLst>
                <p:endSync evt="end" delay="0">
                  <p:rtn val="all"/>
                </p:endSync>
                <p:childTnLst>
                  <p:par>
                    <p:cTn id="249" fill="hold">
                      <p:stCondLst>
                        <p:cond delay="0"/>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79"/>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7" restart="whenNotActive" fill="hold" evtFilter="cancelBubble" nodeType="interactiveSeq">
                <p:stCondLst>
                  <p:cond evt="onClick" delay="0">
                    <p:tgtEl>
                      <p:spTgt spid="67"/>
                    </p:tgtEl>
                  </p:cond>
                </p:stCondLst>
                <p:endSync evt="end" delay="0">
                  <p:rtn val="all"/>
                </p:endSync>
                <p:childTnLst>
                  <p:par>
                    <p:cTn id="258" fill="hold">
                      <p:stCondLst>
                        <p:cond delay="0"/>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80"/>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grpId="1" nodeType="clickEffect">
                                  <p:stCondLst>
                                    <p:cond delay="0"/>
                                  </p:stCondLst>
                                  <p:childTnLst>
                                    <p:set>
                                      <p:cBhvr>
                                        <p:cTn id="265"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6" restart="whenNotActive" fill="hold" evtFilter="cancelBubble" nodeType="interactiveSeq">
                <p:stCondLst>
                  <p:cond evt="onClick" delay="0">
                    <p:tgtEl>
                      <p:spTgt spid="65"/>
                    </p:tgtEl>
                  </p:cond>
                </p:stCondLst>
                <p:endSync evt="end" delay="0">
                  <p:rtn val="all"/>
                </p:endSync>
                <p:childTnLst>
                  <p:par>
                    <p:cTn id="267" fill="hold">
                      <p:stCondLst>
                        <p:cond delay="0"/>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78"/>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5" restart="whenNotActive" fill="hold" evtFilter="cancelBubble" nodeType="interactiveSeq">
                <p:stCondLst>
                  <p:cond evt="onClick" delay="0">
                    <p:tgtEl>
                      <p:spTgt spid="70"/>
                    </p:tgtEl>
                  </p:cond>
                </p:stCondLst>
                <p:endSync evt="end" delay="0">
                  <p:rtn val="all"/>
                </p:endSync>
                <p:childTnLst>
                  <p:par>
                    <p:cTn id="276" fill="hold">
                      <p:stCondLst>
                        <p:cond delay="0"/>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8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4" restart="whenNotActive" fill="hold" evtFilter="cancelBubble" nodeType="interactiveSeq">
                <p:stCondLst>
                  <p:cond evt="onClick" delay="0">
                    <p:tgtEl>
                      <p:spTgt spid="71"/>
                    </p:tgtEl>
                  </p:cond>
                </p:stCondLst>
                <p:endSync evt="end" delay="0">
                  <p:rtn val="all"/>
                </p:endSync>
                <p:childTnLst>
                  <p:par>
                    <p:cTn id="285" fill="hold">
                      <p:stCondLst>
                        <p:cond delay="0"/>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84"/>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1" nodeType="clickEffect">
                                  <p:stCondLst>
                                    <p:cond delay="0"/>
                                  </p:stCondLst>
                                  <p:childTnLst>
                                    <p:set>
                                      <p:cBhvr>
                                        <p:cTn id="292"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3" restart="whenNotActive" fill="hold" evtFilter="cancelBubble" nodeType="interactiveSeq">
                <p:stCondLst>
                  <p:cond evt="onClick" delay="0">
                    <p:tgtEl>
                      <p:spTgt spid="68"/>
                    </p:tgtEl>
                  </p:cond>
                </p:stCondLst>
                <p:endSync evt="end" delay="0">
                  <p:rtn val="all"/>
                </p:endSync>
                <p:childTnLst>
                  <p:par>
                    <p:cTn id="294" fill="hold">
                      <p:stCondLst>
                        <p:cond delay="0"/>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81"/>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grpId="1" nodeType="clickEffect">
                                  <p:stCondLst>
                                    <p:cond delay="0"/>
                                  </p:stCondLst>
                                  <p:childTnLst>
                                    <p:set>
                                      <p:cBhvr>
                                        <p:cTn id="301"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2" grpId="0" animBg="1"/>
      <p:bldP spid="2"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3 Grupo"/>
          <p:cNvGrpSpPr/>
          <p:nvPr/>
        </p:nvGrpSpPr>
        <p:grpSpPr>
          <a:xfrm>
            <a:off x="2996334" y="907929"/>
            <a:ext cx="6122492" cy="5082495"/>
            <a:chOff x="10085199" y="812220"/>
            <a:chExt cx="6122492" cy="5082495"/>
          </a:xfrm>
        </p:grpSpPr>
        <p:sp>
          <p:nvSpPr>
            <p:cNvPr id="40" name="Rechteck 36"/>
            <p:cNvSpPr/>
            <p:nvPr/>
          </p:nvSpPr>
          <p:spPr bwMode="gray">
            <a:xfrm>
              <a:off x="10085199" y="812220"/>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11052689" y="999533"/>
              <a:ext cx="503659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fontAlgn="base">
                <a:spcBef>
                  <a:spcPct val="0"/>
                </a:spcBef>
                <a:spcAft>
                  <a:spcPct val="0"/>
                </a:spcAft>
              </a:pPr>
              <a:r>
                <a:rPr lang="es-CL" altLang="es-CL" b="1" dirty="0">
                  <a:solidFill>
                    <a:prstClr val="white"/>
                  </a:solidFill>
                </a:rPr>
                <a:t>* </a:t>
              </a:r>
              <a:r>
                <a:rPr lang="es-CL" altLang="es-CL" b="1" dirty="0" smtClean="0">
                  <a:solidFill>
                    <a:srgbClr val="4F81BD"/>
                  </a:solidFill>
                </a:rPr>
                <a:t>Modelar el Proceso de </a:t>
              </a:r>
              <a:r>
                <a:rPr lang="es-CL" altLang="es-CL" b="1" dirty="0">
                  <a:solidFill>
                    <a:srgbClr val="4F81BD"/>
                  </a:solidFill>
                </a:rPr>
                <a:t>Negocio</a:t>
              </a:r>
            </a:p>
          </p:txBody>
        </p:sp>
        <p:sp>
          <p:nvSpPr>
            <p:cNvPr id="128" name="AutoShape 5"/>
            <p:cNvSpPr>
              <a:spLocks noChangeArrowheads="1"/>
            </p:cNvSpPr>
            <p:nvPr/>
          </p:nvSpPr>
          <p:spPr bwMode="auto">
            <a:xfrm>
              <a:off x="11370684" y="2164385"/>
              <a:ext cx="457200" cy="38100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9" name="Text Box 9"/>
            <p:cNvSpPr txBox="1">
              <a:spLocks noChangeArrowheads="1"/>
            </p:cNvSpPr>
            <p:nvPr/>
          </p:nvSpPr>
          <p:spPr bwMode="auto">
            <a:xfrm>
              <a:off x="11755281" y="2861297"/>
              <a:ext cx="1905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Diagrama Caso </a:t>
              </a:r>
            </a:p>
            <a:p>
              <a:pPr algn="ctr" eaLnBrk="1" hangingPunct="1"/>
              <a:r>
                <a:rPr lang="es-CL" altLang="es-CL" sz="1400" dirty="0">
                  <a:solidFill>
                    <a:prstClr val="black"/>
                  </a:solidFill>
                </a:rPr>
                <a:t>de Uso</a:t>
              </a:r>
            </a:p>
          </p:txBody>
        </p:sp>
        <p:sp>
          <p:nvSpPr>
            <p:cNvPr id="130" name="Text Box 41"/>
            <p:cNvSpPr txBox="1">
              <a:spLocks noChangeArrowheads="1"/>
            </p:cNvSpPr>
            <p:nvPr/>
          </p:nvSpPr>
          <p:spPr bwMode="auto">
            <a:xfrm>
              <a:off x="14397301" y="2861297"/>
              <a:ext cx="1524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Diagrama</a:t>
              </a:r>
            </a:p>
            <a:p>
              <a:pPr algn="ctr" eaLnBrk="1" hangingPunct="1"/>
              <a:r>
                <a:rPr lang="es-CL" altLang="es-CL" sz="1400" dirty="0">
                  <a:solidFill>
                    <a:prstClr val="black"/>
                  </a:solidFill>
                </a:rPr>
                <a:t>Dominio</a:t>
              </a:r>
            </a:p>
          </p:txBody>
        </p:sp>
        <p:sp>
          <p:nvSpPr>
            <p:cNvPr id="131" name="AutoShape 102"/>
            <p:cNvSpPr>
              <a:spLocks noChangeArrowheads="1"/>
            </p:cNvSpPr>
            <p:nvPr/>
          </p:nvSpPr>
          <p:spPr bwMode="auto">
            <a:xfrm>
              <a:off x="13944301" y="2164385"/>
              <a:ext cx="457200" cy="38100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pic>
          <p:nvPicPr>
            <p:cNvPr id="132" name="Picture 106" descr="evolution-task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9596" y="193578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 name="Group 249"/>
            <p:cNvGrpSpPr>
              <a:grpSpLocks/>
            </p:cNvGrpSpPr>
            <p:nvPr/>
          </p:nvGrpSpPr>
          <p:grpSpPr bwMode="auto">
            <a:xfrm>
              <a:off x="14632438" y="2002460"/>
              <a:ext cx="990600" cy="704850"/>
              <a:chOff x="4608" y="2688"/>
              <a:chExt cx="624" cy="444"/>
            </a:xfrm>
          </p:grpSpPr>
          <p:sp>
            <p:nvSpPr>
              <p:cNvPr id="146" name="Text Box 246"/>
              <p:cNvSpPr txBox="1">
                <a:spLocks noChangeArrowheads="1"/>
              </p:cNvSpPr>
              <p:nvPr/>
            </p:nvSpPr>
            <p:spPr bwMode="auto">
              <a:xfrm>
                <a:off x="4608" y="2688"/>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b="1">
                    <a:solidFill>
                      <a:prstClr val="black"/>
                    </a:solidFill>
                  </a:rPr>
                  <a:t>Nombre Clase</a:t>
                </a:r>
              </a:p>
            </p:txBody>
          </p:sp>
          <p:sp>
            <p:nvSpPr>
              <p:cNvPr id="147" name="Text Box 247"/>
              <p:cNvSpPr txBox="1">
                <a:spLocks noChangeArrowheads="1"/>
              </p:cNvSpPr>
              <p:nvPr/>
            </p:nvSpPr>
            <p:spPr bwMode="auto">
              <a:xfrm>
                <a:off x="4608" y="2832"/>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dirty="0">
                    <a:solidFill>
                      <a:prstClr val="black"/>
                    </a:solidFill>
                  </a:rPr>
                  <a:t>atributos</a:t>
                </a:r>
              </a:p>
            </p:txBody>
          </p:sp>
          <p:sp>
            <p:nvSpPr>
              <p:cNvPr id="148" name="Text Box 248"/>
              <p:cNvSpPr txBox="1">
                <a:spLocks noChangeArrowheads="1"/>
              </p:cNvSpPr>
              <p:nvPr/>
            </p:nvSpPr>
            <p:spPr bwMode="auto">
              <a:xfrm>
                <a:off x="4608" y="2982"/>
                <a:ext cx="624" cy="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eaLnBrk="1" hangingPunct="1"/>
                <a:r>
                  <a:rPr lang="es-CL" altLang="es-CL" sz="900">
                    <a:solidFill>
                      <a:prstClr val="black"/>
                    </a:solidFill>
                  </a:rPr>
                  <a:t>m</a:t>
                </a:r>
                <a:r>
                  <a:rPr lang="es-CL" altLang="ja-JP" sz="900">
                    <a:solidFill>
                      <a:prstClr val="black"/>
                    </a:solidFill>
                    <a:latin typeface="Arial" charset="0"/>
                  </a:rPr>
                  <a:t>é</a:t>
                </a:r>
                <a:r>
                  <a:rPr lang="es-CL" altLang="ja-JP" sz="900">
                    <a:solidFill>
                      <a:prstClr val="black"/>
                    </a:solidFill>
                  </a:rPr>
                  <a:t>todos</a:t>
                </a:r>
                <a:endParaRPr lang="es-CL" altLang="es-CL" sz="900">
                  <a:solidFill>
                    <a:prstClr val="black"/>
                  </a:solidFill>
                </a:endParaRPr>
              </a:p>
            </p:txBody>
          </p:sp>
        </p:grpSp>
        <p:grpSp>
          <p:nvGrpSpPr>
            <p:cNvPr id="134" name="Group 269"/>
            <p:cNvGrpSpPr>
              <a:grpSpLocks/>
            </p:cNvGrpSpPr>
            <p:nvPr/>
          </p:nvGrpSpPr>
          <p:grpSpPr bwMode="auto">
            <a:xfrm>
              <a:off x="12003724" y="1826247"/>
              <a:ext cx="1752600" cy="1057275"/>
              <a:chOff x="240" y="3075"/>
              <a:chExt cx="1104" cy="666"/>
            </a:xfrm>
          </p:grpSpPr>
          <p:sp>
            <p:nvSpPr>
              <p:cNvPr id="136" name="AutoShape 270"/>
              <p:cNvSpPr>
                <a:spLocks noChangeArrowheads="1"/>
              </p:cNvSpPr>
              <p:nvPr/>
            </p:nvSpPr>
            <p:spPr bwMode="auto">
              <a:xfrm>
                <a:off x="838" y="3075"/>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37" name="Text Box 271"/>
              <p:cNvSpPr txBox="1">
                <a:spLocks noChangeArrowheads="1"/>
              </p:cNvSpPr>
              <p:nvPr/>
            </p:nvSpPr>
            <p:spPr bwMode="auto">
              <a:xfrm>
                <a:off x="264" y="3453"/>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r>
                  <a:rPr lang="es-ES" altLang="es-CL" sz="800" dirty="0">
                    <a:solidFill>
                      <a:prstClr val="black"/>
                    </a:solidFill>
                  </a:rPr>
                  <a:t>Actor</a:t>
                </a:r>
                <a:endParaRPr lang="es-ES" altLang="es-CL" sz="1200" dirty="0">
                  <a:solidFill>
                    <a:prstClr val="black"/>
                  </a:solidFill>
                </a:endParaRPr>
              </a:p>
            </p:txBody>
          </p:sp>
          <p:sp>
            <p:nvSpPr>
              <p:cNvPr id="138" name="AutoShape 272"/>
              <p:cNvSpPr>
                <a:spLocks noChangeArrowheads="1"/>
              </p:cNvSpPr>
              <p:nvPr/>
            </p:nvSpPr>
            <p:spPr bwMode="auto">
              <a:xfrm>
                <a:off x="906" y="3139"/>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39" name="Text Box 273"/>
              <p:cNvSpPr txBox="1">
                <a:spLocks noChangeArrowheads="1"/>
              </p:cNvSpPr>
              <p:nvPr/>
            </p:nvSpPr>
            <p:spPr bwMode="auto">
              <a:xfrm>
                <a:off x="921" y="3147"/>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a:r>
                  <a:rPr lang="es-ES" altLang="es-CL" sz="800">
                    <a:solidFill>
                      <a:prstClr val="black"/>
                    </a:solidFill>
                  </a:rPr>
                  <a:t>Caso de</a:t>
                </a:r>
              </a:p>
              <a:p>
                <a:pPr algn="ctr"/>
                <a:r>
                  <a:rPr lang="es-ES" altLang="es-CL" sz="800">
                    <a:solidFill>
                      <a:prstClr val="black"/>
                    </a:solidFill>
                  </a:rPr>
                  <a:t>Uso 1</a:t>
                </a:r>
                <a:endParaRPr lang="es-ES" altLang="es-CL" sz="1200">
                  <a:solidFill>
                    <a:prstClr val="black"/>
                  </a:solidFill>
                </a:endParaRPr>
              </a:p>
            </p:txBody>
          </p:sp>
          <p:sp>
            <p:nvSpPr>
              <p:cNvPr id="140" name="AutoShape 274"/>
              <p:cNvSpPr>
                <a:spLocks noChangeArrowheads="1"/>
              </p:cNvSpPr>
              <p:nvPr/>
            </p:nvSpPr>
            <p:spPr bwMode="auto">
              <a:xfrm>
                <a:off x="906" y="3452"/>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41" name="Text Box 275"/>
              <p:cNvSpPr txBox="1">
                <a:spLocks noChangeArrowheads="1"/>
              </p:cNvSpPr>
              <p:nvPr/>
            </p:nvSpPr>
            <p:spPr bwMode="auto">
              <a:xfrm>
                <a:off x="921" y="3460"/>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a:r>
                  <a:rPr lang="es-ES" altLang="es-CL" sz="800">
                    <a:solidFill>
                      <a:prstClr val="black"/>
                    </a:solidFill>
                  </a:rPr>
                  <a:t>Caso de</a:t>
                </a:r>
              </a:p>
              <a:p>
                <a:pPr algn="ctr"/>
                <a:r>
                  <a:rPr lang="es-ES" altLang="es-CL" sz="800">
                    <a:solidFill>
                      <a:prstClr val="black"/>
                    </a:solidFill>
                  </a:rPr>
                  <a:t>Uso 2</a:t>
                </a:r>
                <a:endParaRPr lang="es-ES" altLang="es-CL" sz="1200">
                  <a:solidFill>
                    <a:prstClr val="black"/>
                  </a:solidFill>
                </a:endParaRPr>
              </a:p>
            </p:txBody>
          </p:sp>
          <p:cxnSp>
            <p:nvCxnSpPr>
              <p:cNvPr id="142" name="AutoShape 276"/>
              <p:cNvCxnSpPr>
                <a:cxnSpLocks noChangeShapeType="1"/>
                <a:stCxn id="144" idx="3"/>
                <a:endCxn id="138" idx="1"/>
              </p:cNvCxnSpPr>
              <p:nvPr/>
            </p:nvCxnSpPr>
            <p:spPr bwMode="auto">
              <a:xfrm flipV="1">
                <a:off x="461" y="3245"/>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AutoShape 277"/>
              <p:cNvCxnSpPr>
                <a:cxnSpLocks noChangeShapeType="1"/>
                <a:stCxn id="144" idx="3"/>
                <a:endCxn id="140" idx="1"/>
              </p:cNvCxnSpPr>
              <p:nvPr/>
            </p:nvCxnSpPr>
            <p:spPr bwMode="auto">
              <a:xfrm>
                <a:off x="461" y="3379"/>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 name="Rectangle 278"/>
              <p:cNvSpPr>
                <a:spLocks noChangeArrowheads="1"/>
              </p:cNvSpPr>
              <p:nvPr/>
            </p:nvSpPr>
            <p:spPr bwMode="auto">
              <a:xfrm>
                <a:off x="400" y="3333"/>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pic>
            <p:nvPicPr>
              <p:cNvPr id="145" name="Picture 279" descr="kus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 y="3121"/>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5" name="Text Box 354"/>
            <p:cNvSpPr txBox="1">
              <a:spLocks noChangeArrowheads="1"/>
            </p:cNvSpPr>
            <p:nvPr/>
          </p:nvSpPr>
          <p:spPr bwMode="auto">
            <a:xfrm>
              <a:off x="10148121" y="2861297"/>
              <a:ext cx="1524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dirty="0">
                  <a:solidFill>
                    <a:prstClr val="black"/>
                  </a:solidFill>
                </a:rPr>
                <a:t>Requisitos</a:t>
              </a:r>
            </a:p>
            <a:p>
              <a:pPr algn="ctr" eaLnBrk="1" hangingPunct="1"/>
              <a:r>
                <a:rPr lang="es-CL" altLang="es-CL" sz="1400" dirty="0">
                  <a:solidFill>
                    <a:prstClr val="black"/>
                  </a:solidFill>
                </a:rPr>
                <a:t>Negocio</a:t>
              </a:r>
            </a:p>
          </p:txBody>
        </p:sp>
        <p:grpSp>
          <p:nvGrpSpPr>
            <p:cNvPr id="101" name="Group 359"/>
            <p:cNvGrpSpPr>
              <a:grpSpLocks/>
            </p:cNvGrpSpPr>
            <p:nvPr/>
          </p:nvGrpSpPr>
          <p:grpSpPr bwMode="auto">
            <a:xfrm>
              <a:off x="11658957" y="3724897"/>
              <a:ext cx="2173288" cy="1741488"/>
              <a:chOff x="2018" y="2540"/>
              <a:chExt cx="1369" cy="1097"/>
            </a:xfrm>
          </p:grpSpPr>
          <p:sp>
            <p:nvSpPr>
              <p:cNvPr id="102" name="AutoShape 7"/>
              <p:cNvSpPr>
                <a:spLocks noChangeArrowheads="1"/>
              </p:cNvSpPr>
              <p:nvPr/>
            </p:nvSpPr>
            <p:spPr bwMode="auto">
              <a:xfrm rot="5400000">
                <a:off x="2771" y="2564"/>
                <a:ext cx="288" cy="240"/>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03" name="Text Box 101"/>
              <p:cNvSpPr txBox="1">
                <a:spLocks noChangeArrowheads="1"/>
              </p:cNvSpPr>
              <p:nvPr/>
            </p:nvSpPr>
            <p:spPr bwMode="auto">
              <a:xfrm>
                <a:off x="2523" y="3311"/>
                <a:ext cx="86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pPr algn="ctr" eaLnBrk="1" hangingPunct="1"/>
                <a:r>
                  <a:rPr lang="es-CL" altLang="es-CL" sz="1400">
                    <a:solidFill>
                      <a:prstClr val="black"/>
                    </a:solidFill>
                  </a:rPr>
                  <a:t>Ranking de</a:t>
                </a:r>
              </a:p>
              <a:p>
                <a:pPr algn="ctr" eaLnBrk="1" hangingPunct="1"/>
                <a:r>
                  <a:rPr lang="es-CL" altLang="es-CL" sz="1400">
                    <a:solidFill>
                      <a:prstClr val="black"/>
                    </a:solidFill>
                  </a:rPr>
                  <a:t>Casos de Uso</a:t>
                </a:r>
              </a:p>
            </p:txBody>
          </p:sp>
          <p:grpSp>
            <p:nvGrpSpPr>
              <p:cNvPr id="104" name="Group 303"/>
              <p:cNvGrpSpPr>
                <a:grpSpLocks/>
              </p:cNvGrpSpPr>
              <p:nvPr/>
            </p:nvGrpSpPr>
            <p:grpSpPr bwMode="auto">
              <a:xfrm>
                <a:off x="2523" y="2858"/>
                <a:ext cx="816" cy="427"/>
                <a:chOff x="4512" y="912"/>
                <a:chExt cx="1008" cy="528"/>
              </a:xfrm>
            </p:grpSpPr>
            <p:sp>
              <p:nvSpPr>
                <p:cNvPr id="106" name="Rectangle 304"/>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grpSp>
              <p:nvGrpSpPr>
                <p:cNvPr id="107" name="Group 305"/>
                <p:cNvGrpSpPr>
                  <a:grpSpLocks/>
                </p:cNvGrpSpPr>
                <p:nvPr/>
              </p:nvGrpSpPr>
              <p:grpSpPr bwMode="auto">
                <a:xfrm>
                  <a:off x="4536" y="936"/>
                  <a:ext cx="960" cy="480"/>
                  <a:chOff x="4464" y="1968"/>
                  <a:chExt cx="960" cy="480"/>
                </a:xfrm>
              </p:grpSpPr>
              <p:sp>
                <p:nvSpPr>
                  <p:cNvPr id="108" name="Rectangle 306"/>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09" name="Rectangle 307"/>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0" name="Rectangle 308"/>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1" name="Rectangle 309"/>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2" name="Rectangle 310"/>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3" name="Rectangle 311"/>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4" name="Rectangle 312"/>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5" name="Rectangle 313"/>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6" name="Rectangle 314"/>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7" name="Rectangle 315"/>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8" name="Rectangle 316"/>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19" name="Rectangle 317"/>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0" name="Rectangle 318"/>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1" name="Rectangle 319"/>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2" name="Rectangle 320"/>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3" name="Rectangle 321"/>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4" name="Rectangle 322"/>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5" name="Rectangle 323"/>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6" name="Rectangle 324"/>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sp>
                <p:nvSpPr>
                  <p:cNvPr id="127" name="Rectangle 325"/>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rebuchet MS" pitchFamily="34" charset="0"/>
                        <a:ea typeface="ＭＳ Ｐゴシック" pitchFamily="1" charset="-128"/>
                        <a:cs typeface="+mn-cs"/>
                      </a:defRPr>
                    </a:lvl5pPr>
                    <a:lvl6pPr marL="2286000" algn="l" defTabSz="914400" rtl="0" eaLnBrk="1" latinLnBrk="0" hangingPunct="1">
                      <a:defRPr sz="2400" kern="1200">
                        <a:solidFill>
                          <a:schemeClr val="tx1"/>
                        </a:solidFill>
                        <a:latin typeface="Trebuchet MS" pitchFamily="34" charset="0"/>
                        <a:ea typeface="ＭＳ Ｐゴシック" pitchFamily="1" charset="-128"/>
                        <a:cs typeface="+mn-cs"/>
                      </a:defRPr>
                    </a:lvl6pPr>
                    <a:lvl7pPr marL="2743200" algn="l" defTabSz="914400" rtl="0" eaLnBrk="1" latinLnBrk="0" hangingPunct="1">
                      <a:defRPr sz="2400" kern="1200">
                        <a:solidFill>
                          <a:schemeClr val="tx1"/>
                        </a:solidFill>
                        <a:latin typeface="Trebuchet MS" pitchFamily="34" charset="0"/>
                        <a:ea typeface="ＭＳ Ｐゴシック" pitchFamily="1" charset="-128"/>
                        <a:cs typeface="+mn-cs"/>
                      </a:defRPr>
                    </a:lvl7pPr>
                    <a:lvl8pPr marL="3200400" algn="l" defTabSz="914400" rtl="0" eaLnBrk="1" latinLnBrk="0" hangingPunct="1">
                      <a:defRPr sz="2400" kern="1200">
                        <a:solidFill>
                          <a:schemeClr val="tx1"/>
                        </a:solidFill>
                        <a:latin typeface="Trebuchet MS" pitchFamily="34" charset="0"/>
                        <a:ea typeface="ＭＳ Ｐゴシック" pitchFamily="1" charset="-128"/>
                        <a:cs typeface="+mn-cs"/>
                      </a:defRPr>
                    </a:lvl8pPr>
                    <a:lvl9pPr marL="3657600" algn="l" defTabSz="914400" rtl="0" eaLnBrk="1" latinLnBrk="0" hangingPunct="1">
                      <a:defRPr sz="2400" kern="1200">
                        <a:solidFill>
                          <a:schemeClr val="tx1"/>
                        </a:solidFill>
                        <a:latin typeface="Trebuchet MS" pitchFamily="34" charset="0"/>
                        <a:ea typeface="ＭＳ Ｐゴシック" pitchFamily="1" charset="-128"/>
                        <a:cs typeface="+mn-cs"/>
                      </a:defRPr>
                    </a:lvl9pPr>
                  </a:lstStyle>
                  <a:p>
                    <a:endParaRPr lang="es-CL" altLang="es-CL">
                      <a:solidFill>
                        <a:prstClr val="black"/>
                      </a:solidFill>
                    </a:endParaRPr>
                  </a:p>
                </p:txBody>
              </p:sp>
            </p:grpSp>
          </p:grpSp>
          <p:pic>
            <p:nvPicPr>
              <p:cNvPr id="105" name="Picture 356" descr="kg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8" y="2886"/>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149" name="148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150" name="149 Grupo"/>
          <p:cNvGrpSpPr/>
          <p:nvPr/>
        </p:nvGrpSpPr>
        <p:grpSpPr>
          <a:xfrm>
            <a:off x="3588667" y="6087292"/>
            <a:ext cx="5136182" cy="405249"/>
            <a:chOff x="3588667" y="6087292"/>
            <a:chExt cx="5136182" cy="405249"/>
          </a:xfrm>
        </p:grpSpPr>
        <p:sp>
          <p:nvSpPr>
            <p:cNvPr id="151" name="10 Pentágono">
              <a:hlinkClick r:id="rId18"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5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5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5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5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3040579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4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149"/>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149" grpId="0" animBg="1"/>
      <p:bldP spid="149"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1 Grupo"/>
          <p:cNvGrpSpPr/>
          <p:nvPr/>
        </p:nvGrpSpPr>
        <p:grpSpPr>
          <a:xfrm>
            <a:off x="2980344" y="935140"/>
            <a:ext cx="6186425" cy="5082495"/>
            <a:chOff x="2980344" y="935140"/>
            <a:chExt cx="6186425" cy="5082495"/>
          </a:xfrm>
        </p:grpSpPr>
        <p:sp>
          <p:nvSpPr>
            <p:cNvPr id="40" name="Rechteck 36"/>
            <p:cNvSpPr/>
            <p:nvPr/>
          </p:nvSpPr>
          <p:spPr bwMode="gray">
            <a:xfrm>
              <a:off x="3044277" y="935140"/>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4" y="997446"/>
              <a:ext cx="61090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Especificar Requerimientos</a:t>
              </a:r>
              <a:endParaRPr lang="es-CL" altLang="es-CL" b="1" dirty="0">
                <a:solidFill>
                  <a:srgbClr val="4F81BD"/>
                </a:solidFill>
              </a:endParaRPr>
            </a:p>
          </p:txBody>
        </p:sp>
        <p:grpSp>
          <p:nvGrpSpPr>
            <p:cNvPr id="156" name="155 Grupo"/>
            <p:cNvGrpSpPr/>
            <p:nvPr/>
          </p:nvGrpSpPr>
          <p:grpSpPr>
            <a:xfrm>
              <a:off x="3023222" y="1686655"/>
              <a:ext cx="5976938" cy="4297833"/>
              <a:chOff x="539750" y="1795463"/>
              <a:chExt cx="5976938" cy="4297833"/>
            </a:xfrm>
          </p:grpSpPr>
          <p:sp>
            <p:nvSpPr>
              <p:cNvPr id="157" name="AutoShape 3"/>
              <p:cNvSpPr>
                <a:spLocks noChangeArrowheads="1"/>
              </p:cNvSpPr>
              <p:nvPr/>
            </p:nvSpPr>
            <p:spPr bwMode="auto">
              <a:xfrm>
                <a:off x="2674936" y="2014395"/>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8" name="AutoShape 4"/>
              <p:cNvSpPr>
                <a:spLocks noChangeArrowheads="1"/>
              </p:cNvSpPr>
              <p:nvPr/>
            </p:nvSpPr>
            <p:spPr bwMode="auto">
              <a:xfrm rot="5400000">
                <a:off x="5510586" y="3355126"/>
                <a:ext cx="376903" cy="381017"/>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9" name="AutoShape 5"/>
              <p:cNvSpPr>
                <a:spLocks noChangeArrowheads="1"/>
              </p:cNvSpPr>
              <p:nvPr/>
            </p:nvSpPr>
            <p:spPr bwMode="auto">
              <a:xfrm rot="10800000">
                <a:off x="2098845" y="3645024"/>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60" name="Text Box 7"/>
              <p:cNvSpPr txBox="1">
                <a:spLocks noChangeArrowheads="1"/>
              </p:cNvSpPr>
              <p:nvPr/>
            </p:nvSpPr>
            <p:spPr bwMode="auto">
              <a:xfrm>
                <a:off x="2772100" y="2835336"/>
                <a:ext cx="2248003" cy="51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Escenarios Caso de </a:t>
                </a:r>
              </a:p>
              <a:p>
                <a:pPr algn="ctr" fontAlgn="base">
                  <a:spcBef>
                    <a:spcPct val="0"/>
                  </a:spcBef>
                  <a:spcAft>
                    <a:spcPct val="0"/>
                  </a:spcAft>
                  <a:buClrTx/>
                  <a:buFontTx/>
                  <a:buNone/>
                </a:pPr>
                <a:r>
                  <a:rPr lang="es-CL" altLang="es-CL" sz="1400">
                    <a:solidFill>
                      <a:prstClr val="black"/>
                    </a:solidFill>
                  </a:rPr>
                  <a:t>Uso</a:t>
                </a:r>
              </a:p>
            </p:txBody>
          </p:sp>
          <p:sp>
            <p:nvSpPr>
              <p:cNvPr id="161" name="Text Box 31"/>
              <p:cNvSpPr txBox="1">
                <a:spLocks noChangeArrowheads="1"/>
              </p:cNvSpPr>
              <p:nvPr/>
            </p:nvSpPr>
            <p:spPr bwMode="auto">
              <a:xfrm>
                <a:off x="4825922" y="2626751"/>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Especificación Escenarios Caso de Uso (Semántica)</a:t>
                </a:r>
              </a:p>
            </p:txBody>
          </p:sp>
          <p:sp>
            <p:nvSpPr>
              <p:cNvPr id="162" name="Text Box 34"/>
              <p:cNvSpPr txBox="1">
                <a:spLocks noChangeArrowheads="1"/>
              </p:cNvSpPr>
              <p:nvPr/>
            </p:nvSpPr>
            <p:spPr bwMode="auto">
              <a:xfrm>
                <a:off x="539750" y="4426855"/>
                <a:ext cx="1600273"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Prototipo Físico</a:t>
                </a:r>
              </a:p>
            </p:txBody>
          </p:sp>
          <p:sp>
            <p:nvSpPr>
              <p:cNvPr id="163" name="AutoShape 35"/>
              <p:cNvSpPr>
                <a:spLocks noChangeArrowheads="1"/>
              </p:cNvSpPr>
              <p:nvPr/>
            </p:nvSpPr>
            <p:spPr bwMode="auto">
              <a:xfrm>
                <a:off x="4500372" y="2014395"/>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64" name="Text Box 37"/>
              <p:cNvSpPr txBox="1">
                <a:spLocks noChangeArrowheads="1"/>
              </p:cNvSpPr>
              <p:nvPr/>
            </p:nvSpPr>
            <p:spPr bwMode="auto">
              <a:xfrm>
                <a:off x="762208" y="2813106"/>
                <a:ext cx="1790782" cy="51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 Caso de Uso</a:t>
                </a:r>
              </a:p>
            </p:txBody>
          </p:sp>
          <p:sp>
            <p:nvSpPr>
              <p:cNvPr id="165" name="AutoShape 41"/>
              <p:cNvSpPr>
                <a:spLocks noChangeArrowheads="1"/>
              </p:cNvSpPr>
              <p:nvPr/>
            </p:nvSpPr>
            <p:spPr bwMode="auto">
              <a:xfrm rot="10800000">
                <a:off x="4403207" y="4191400"/>
                <a:ext cx="457221" cy="381095"/>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166" name="Group 143"/>
              <p:cNvGrpSpPr>
                <a:grpSpLocks/>
              </p:cNvGrpSpPr>
              <p:nvPr/>
            </p:nvGrpSpPr>
            <p:grpSpPr bwMode="auto">
              <a:xfrm>
                <a:off x="5076462" y="1866720"/>
                <a:ext cx="1295459" cy="678032"/>
                <a:chOff x="4512" y="912"/>
                <a:chExt cx="1008" cy="528"/>
              </a:xfrm>
            </p:grpSpPr>
            <p:sp>
              <p:nvSpPr>
                <p:cNvPr id="339" name="Rectangle 141"/>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340" name="Group 54"/>
                <p:cNvGrpSpPr>
                  <a:grpSpLocks/>
                </p:cNvGrpSpPr>
                <p:nvPr/>
              </p:nvGrpSpPr>
              <p:grpSpPr bwMode="auto">
                <a:xfrm>
                  <a:off x="4536" y="936"/>
                  <a:ext cx="960" cy="480"/>
                  <a:chOff x="4464" y="1968"/>
                  <a:chExt cx="960" cy="480"/>
                </a:xfrm>
              </p:grpSpPr>
              <p:sp>
                <p:nvSpPr>
                  <p:cNvPr id="341" name="Rectangle 55"/>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2" name="Rectangle 56"/>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3" name="Rectangle 57"/>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4" name="Rectangle 58"/>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5" name="Rectangle 59"/>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6" name="Rectangle 60"/>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7" name="Rectangle 61"/>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8" name="Rectangle 62"/>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49" name="Rectangle 63"/>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0" name="Rectangle 64"/>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1" name="Rectangle 65"/>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2" name="Rectangle 66"/>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3" name="Rectangle 67"/>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4" name="Rectangle 68"/>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5" name="Rectangle 69"/>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6" name="Rectangle 70"/>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7" name="Rectangle 71"/>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8" name="Rectangle 72"/>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59" name="Rectangle 73"/>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60" name="Rectangle 74"/>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pic>
            <p:nvPicPr>
              <p:cNvPr id="167" name="Picture 83" descr="prototip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767" y="3284984"/>
                <a:ext cx="1344675" cy="1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8" name="Group 147"/>
              <p:cNvGrpSpPr>
                <a:grpSpLocks/>
              </p:cNvGrpSpPr>
              <p:nvPr/>
            </p:nvGrpSpPr>
            <p:grpSpPr bwMode="auto">
              <a:xfrm>
                <a:off x="781259" y="1795463"/>
                <a:ext cx="1752680" cy="1057539"/>
                <a:chOff x="480" y="816"/>
                <a:chExt cx="1104" cy="666"/>
              </a:xfrm>
            </p:grpSpPr>
            <p:sp>
              <p:nvSpPr>
                <p:cNvPr id="238" name="AutoShape 86"/>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9" name="Text Box 87"/>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800">
                      <a:solidFill>
                        <a:prstClr val="black"/>
                      </a:solidFill>
                    </a:rPr>
                    <a:t>Actor</a:t>
                  </a:r>
                  <a:endParaRPr lang="es-ES" altLang="es-CL" sz="1200">
                    <a:solidFill>
                      <a:prstClr val="black"/>
                    </a:solidFill>
                  </a:endParaRPr>
                </a:p>
              </p:txBody>
            </p:sp>
            <p:sp>
              <p:nvSpPr>
                <p:cNvPr id="331" name="AutoShape 88"/>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32" name="Text Box 89"/>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sp>
              <p:nvSpPr>
                <p:cNvPr id="333" name="AutoShape 90"/>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34" name="Text Box 91"/>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2</a:t>
                  </a:r>
                  <a:endParaRPr lang="es-ES" altLang="es-CL" sz="1200">
                    <a:solidFill>
                      <a:prstClr val="black"/>
                    </a:solidFill>
                  </a:endParaRPr>
                </a:p>
              </p:txBody>
            </p:sp>
            <p:cxnSp>
              <p:nvCxnSpPr>
                <p:cNvPr id="335" name="AutoShape 92"/>
                <p:cNvCxnSpPr>
                  <a:cxnSpLocks noChangeShapeType="1"/>
                  <a:stCxn id="337" idx="3"/>
                  <a:endCxn id="331"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AutoShape 93"/>
                <p:cNvCxnSpPr>
                  <a:cxnSpLocks noChangeShapeType="1"/>
                  <a:stCxn id="337" idx="3"/>
                  <a:endCxn id="333"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 name="Rectangle 94"/>
                <p:cNvSpPr>
                  <a:spLocks noChangeArrowheads="1"/>
                </p:cNvSpPr>
                <p:nvPr/>
              </p:nvSpPr>
              <p:spPr bwMode="auto">
                <a:xfrm>
                  <a:off x="640" y="1074"/>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38" name="Picture 95" descr="kus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9" name="Group 115"/>
              <p:cNvGrpSpPr>
                <a:grpSpLocks/>
              </p:cNvGrpSpPr>
              <p:nvPr/>
            </p:nvGrpSpPr>
            <p:grpSpPr bwMode="auto">
              <a:xfrm>
                <a:off x="4916415" y="3962456"/>
                <a:ext cx="1600273" cy="914628"/>
                <a:chOff x="3168" y="1872"/>
                <a:chExt cx="1008" cy="576"/>
              </a:xfrm>
            </p:grpSpPr>
            <p:sp>
              <p:nvSpPr>
                <p:cNvPr id="228" name="Text Box 116"/>
                <p:cNvSpPr txBox="1">
                  <a:spLocks noChangeArrowheads="1"/>
                </p:cNvSpPr>
                <p:nvPr/>
              </p:nvSpPr>
              <p:spPr bwMode="auto">
                <a:xfrm>
                  <a:off x="3192" y="2227"/>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Diagrama Actividad</a:t>
                  </a:r>
                </a:p>
              </p:txBody>
            </p:sp>
            <p:grpSp>
              <p:nvGrpSpPr>
                <p:cNvPr id="229" name="Group 117"/>
                <p:cNvGrpSpPr>
                  <a:grpSpLocks/>
                </p:cNvGrpSpPr>
                <p:nvPr/>
              </p:nvGrpSpPr>
              <p:grpSpPr bwMode="auto">
                <a:xfrm>
                  <a:off x="3216" y="2077"/>
                  <a:ext cx="912" cy="144"/>
                  <a:chOff x="3936" y="2976"/>
                  <a:chExt cx="912" cy="144"/>
                </a:xfrm>
              </p:grpSpPr>
              <p:sp>
                <p:nvSpPr>
                  <p:cNvPr id="231" name="AutoShape 118"/>
                  <p:cNvSpPr>
                    <a:spLocks noChangeArrowheads="1"/>
                  </p:cNvSpPr>
                  <p:nvPr/>
                </p:nvSpPr>
                <p:spPr bwMode="auto">
                  <a:xfrm>
                    <a:off x="4176" y="2976"/>
                    <a:ext cx="192" cy="144"/>
                  </a:xfrm>
                  <a:prstGeom prst="diamond">
                    <a:avLst/>
                  </a:prstGeom>
                  <a:solidFill>
                    <a:srgbClr val="FFB74C"/>
                  </a:solidFill>
                  <a:ln w="9525">
                    <a:solidFill>
                      <a:srgbClr val="FF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2" name="AutoShape 119"/>
                  <p:cNvSpPr>
                    <a:spLocks noChangeArrowheads="1"/>
                  </p:cNvSpPr>
                  <p:nvPr/>
                </p:nvSpPr>
                <p:spPr bwMode="auto">
                  <a:xfrm>
                    <a:off x="4416" y="2976"/>
                    <a:ext cx="192" cy="144"/>
                  </a:xfrm>
                  <a:prstGeom prst="diamond">
                    <a:avLst/>
                  </a:prstGeom>
                  <a:solidFill>
                    <a:srgbClr val="FFB74C"/>
                  </a:solidFill>
                  <a:ln w="9525">
                    <a:solidFill>
                      <a:srgbClr val="FF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3" name="Oval 120"/>
                  <p:cNvSpPr>
                    <a:spLocks noChangeArrowheads="1"/>
                  </p:cNvSpPr>
                  <p:nvPr/>
                </p:nvSpPr>
                <p:spPr bwMode="auto">
                  <a:xfrm>
                    <a:off x="3936" y="2976"/>
                    <a:ext cx="144" cy="144"/>
                  </a:xfrm>
                  <a:prstGeom prst="ellipse">
                    <a:avLst/>
                  </a:prstGeom>
                  <a:solidFill>
                    <a:schemeClr val="bg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4" name="Oval 121"/>
                  <p:cNvSpPr>
                    <a:spLocks noChangeArrowheads="1"/>
                  </p:cNvSpPr>
                  <p:nvPr/>
                </p:nvSpPr>
                <p:spPr bwMode="auto">
                  <a:xfrm>
                    <a:off x="3960" y="3000"/>
                    <a:ext cx="96" cy="96"/>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35" name="Oval 122"/>
                  <p:cNvSpPr>
                    <a:spLocks noChangeArrowheads="1"/>
                  </p:cNvSpPr>
                  <p:nvPr/>
                </p:nvSpPr>
                <p:spPr bwMode="auto">
                  <a:xfrm>
                    <a:off x="4704" y="2976"/>
                    <a:ext cx="144" cy="144"/>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36" name="AutoShape 123"/>
                  <p:cNvCxnSpPr>
                    <a:cxnSpLocks noChangeShapeType="1"/>
                    <a:stCxn id="231" idx="1"/>
                    <a:endCxn id="234" idx="6"/>
                  </p:cNvCxnSpPr>
                  <p:nvPr/>
                </p:nvCxnSpPr>
                <p:spPr bwMode="auto">
                  <a:xfrm flipH="1">
                    <a:off x="4056" y="3048"/>
                    <a:ext cx="120" cy="0"/>
                  </a:xfrm>
                  <a:prstGeom prst="straightConnector1">
                    <a:avLst/>
                  </a:prstGeom>
                  <a:noFill/>
                  <a:ln w="9525">
                    <a:solidFill>
                      <a:srgbClr val="FF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AutoShape 124"/>
                  <p:cNvCxnSpPr>
                    <a:cxnSpLocks noChangeShapeType="1"/>
                    <a:stCxn id="235" idx="2"/>
                    <a:endCxn id="232" idx="3"/>
                  </p:cNvCxnSpPr>
                  <p:nvPr/>
                </p:nvCxnSpPr>
                <p:spPr bwMode="auto">
                  <a:xfrm flipH="1">
                    <a:off x="4608" y="3048"/>
                    <a:ext cx="96" cy="0"/>
                  </a:xfrm>
                  <a:prstGeom prst="straightConnector1">
                    <a:avLst/>
                  </a:prstGeom>
                  <a:noFill/>
                  <a:ln w="9525">
                    <a:solidFill>
                      <a:srgbClr val="FF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0" name="AutoShape 125"/>
                <p:cNvSpPr>
                  <a:spLocks noChangeArrowheads="1"/>
                </p:cNvSpPr>
                <p:nvPr/>
              </p:nvSpPr>
              <p:spPr bwMode="auto">
                <a:xfrm>
                  <a:off x="3168" y="1872"/>
                  <a:ext cx="1008" cy="576"/>
                </a:xfrm>
                <a:prstGeom prst="roundRect">
                  <a:avLst>
                    <a:gd name="adj" fmla="val 16667"/>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170" name="Rectangle 126"/>
              <p:cNvSpPr>
                <a:spLocks noChangeArrowheads="1"/>
              </p:cNvSpPr>
              <p:nvPr/>
            </p:nvSpPr>
            <p:spPr bwMode="auto">
              <a:xfrm>
                <a:off x="5300929" y="4924324"/>
                <a:ext cx="855702"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srgbClr val="4F81BD"/>
                    </a:solidFill>
                  </a:rPr>
                  <a:t>opcional</a:t>
                </a:r>
                <a:endParaRPr lang="en-US" altLang="es-CL" sz="1400">
                  <a:solidFill>
                    <a:srgbClr val="4F81BD"/>
                  </a:solidFill>
                </a:endParaRPr>
              </a:p>
            </p:txBody>
          </p:sp>
          <p:grpSp>
            <p:nvGrpSpPr>
              <p:cNvPr id="171" name="Group 139"/>
              <p:cNvGrpSpPr>
                <a:grpSpLocks/>
              </p:cNvGrpSpPr>
              <p:nvPr/>
            </p:nvGrpSpPr>
            <p:grpSpPr bwMode="auto">
              <a:xfrm>
                <a:off x="2603669" y="3429210"/>
                <a:ext cx="1752680" cy="1448161"/>
                <a:chOff x="2400" y="2592"/>
                <a:chExt cx="1104" cy="912"/>
              </a:xfrm>
            </p:grpSpPr>
            <p:sp>
              <p:nvSpPr>
                <p:cNvPr id="210" name="Text Box 39"/>
                <p:cNvSpPr txBox="1">
                  <a:spLocks noChangeArrowheads="1"/>
                </p:cNvSpPr>
                <p:nvPr/>
              </p:nvSpPr>
              <p:spPr bwMode="auto">
                <a:xfrm>
                  <a:off x="2472" y="3312"/>
                  <a:ext cx="9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Prototipo Lógico</a:t>
                  </a:r>
                  <a:endParaRPr lang="es-CL" altLang="es-CL" sz="1600">
                    <a:solidFill>
                      <a:prstClr val="black"/>
                    </a:solidFill>
                  </a:endParaRPr>
                </a:p>
              </p:txBody>
            </p:sp>
            <p:grpSp>
              <p:nvGrpSpPr>
                <p:cNvPr id="211" name="Group 114"/>
                <p:cNvGrpSpPr>
                  <a:grpSpLocks/>
                </p:cNvGrpSpPr>
                <p:nvPr/>
              </p:nvGrpSpPr>
              <p:grpSpPr bwMode="auto">
                <a:xfrm>
                  <a:off x="2568" y="2688"/>
                  <a:ext cx="768" cy="576"/>
                  <a:chOff x="2832" y="2016"/>
                  <a:chExt cx="768" cy="576"/>
                </a:xfrm>
              </p:grpSpPr>
              <p:sp>
                <p:nvSpPr>
                  <p:cNvPr id="213" name="Rectangle 96"/>
                  <p:cNvSpPr>
                    <a:spLocks noChangeArrowheads="1"/>
                  </p:cNvSpPr>
                  <p:nvPr/>
                </p:nvSpPr>
                <p:spPr bwMode="auto">
                  <a:xfrm>
                    <a:off x="2832" y="2016"/>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4" name="Rectangle 97"/>
                  <p:cNvSpPr>
                    <a:spLocks noChangeArrowheads="1"/>
                  </p:cNvSpPr>
                  <p:nvPr/>
                </p:nvSpPr>
                <p:spPr bwMode="auto">
                  <a:xfrm>
                    <a:off x="2832"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5" name="Rectangle 98"/>
                  <p:cNvSpPr>
                    <a:spLocks noChangeArrowheads="1"/>
                  </p:cNvSpPr>
                  <p:nvPr/>
                </p:nvSpPr>
                <p:spPr bwMode="auto">
                  <a:xfrm>
                    <a:off x="3120"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6" name="Rectangle 99"/>
                  <p:cNvSpPr>
                    <a:spLocks noChangeArrowheads="1"/>
                  </p:cNvSpPr>
                  <p:nvPr/>
                </p:nvSpPr>
                <p:spPr bwMode="auto">
                  <a:xfrm>
                    <a:off x="3408" y="2208"/>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7" name="Rectangle 100"/>
                  <p:cNvSpPr>
                    <a:spLocks noChangeArrowheads="1"/>
                  </p:cNvSpPr>
                  <p:nvPr/>
                </p:nvSpPr>
                <p:spPr bwMode="auto">
                  <a:xfrm>
                    <a:off x="3120" y="2352"/>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8" name="Rectangle 101"/>
                  <p:cNvSpPr>
                    <a:spLocks noChangeArrowheads="1"/>
                  </p:cNvSpPr>
                  <p:nvPr/>
                </p:nvSpPr>
                <p:spPr bwMode="auto">
                  <a:xfrm>
                    <a:off x="3120" y="2496"/>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19" name="Rectangle 102"/>
                  <p:cNvSpPr>
                    <a:spLocks noChangeArrowheads="1"/>
                  </p:cNvSpPr>
                  <p:nvPr/>
                </p:nvSpPr>
                <p:spPr bwMode="auto">
                  <a:xfrm>
                    <a:off x="3408" y="2352"/>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20" name="AutoShape 104"/>
                  <p:cNvCxnSpPr>
                    <a:cxnSpLocks noChangeShapeType="1"/>
                    <a:stCxn id="213" idx="2"/>
                    <a:endCxn id="214" idx="0"/>
                  </p:cNvCxnSpPr>
                  <p:nvPr/>
                </p:nvCxnSpPr>
                <p:spPr bwMode="auto">
                  <a:xfrm>
                    <a:off x="2928" y="2112"/>
                    <a:ext cx="0" cy="96"/>
                  </a:xfrm>
                  <a:prstGeom prst="straightConnector1">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Line 105"/>
                  <p:cNvSpPr>
                    <a:spLocks noChangeShapeType="1"/>
                  </p:cNvSpPr>
                  <p:nvPr/>
                </p:nvSpPr>
                <p:spPr bwMode="auto">
                  <a:xfrm>
                    <a:off x="2928" y="2112"/>
                    <a:ext cx="336" cy="96"/>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2" name="Line 106"/>
                  <p:cNvSpPr>
                    <a:spLocks noChangeShapeType="1"/>
                  </p:cNvSpPr>
                  <p:nvPr/>
                </p:nvSpPr>
                <p:spPr bwMode="auto">
                  <a:xfrm>
                    <a:off x="2928" y="2112"/>
                    <a:ext cx="624" cy="96"/>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3" name="Line 107"/>
                  <p:cNvSpPr>
                    <a:spLocks noChangeShapeType="1"/>
                  </p:cNvSpPr>
                  <p:nvPr/>
                </p:nvSpPr>
                <p:spPr bwMode="auto">
                  <a:xfrm>
                    <a:off x="2928" y="2112"/>
                    <a:ext cx="288" cy="24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4" name="Line 108"/>
                  <p:cNvSpPr>
                    <a:spLocks noChangeShapeType="1"/>
                  </p:cNvSpPr>
                  <p:nvPr/>
                </p:nvSpPr>
                <p:spPr bwMode="auto">
                  <a:xfrm>
                    <a:off x="2928" y="2112"/>
                    <a:ext cx="624" cy="24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5" name="Line 109"/>
                  <p:cNvSpPr>
                    <a:spLocks noChangeShapeType="1"/>
                  </p:cNvSpPr>
                  <p:nvPr/>
                </p:nvSpPr>
                <p:spPr bwMode="auto">
                  <a:xfrm>
                    <a:off x="2928" y="2112"/>
                    <a:ext cx="288" cy="384"/>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26" name="Rectangle 112"/>
                  <p:cNvSpPr>
                    <a:spLocks noChangeArrowheads="1"/>
                  </p:cNvSpPr>
                  <p:nvPr/>
                </p:nvSpPr>
                <p:spPr bwMode="auto">
                  <a:xfrm>
                    <a:off x="2832" y="2400"/>
                    <a:ext cx="192" cy="96"/>
                  </a:xfrm>
                  <a:prstGeom prst="rect">
                    <a:avLst/>
                  </a:prstGeom>
                  <a:solidFill>
                    <a:srgbClr val="929DB7"/>
                  </a:solidFill>
                  <a:ln w="9525">
                    <a:solidFill>
                      <a:srgbClr val="929DB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27" name="AutoShape 113"/>
                  <p:cNvCxnSpPr>
                    <a:cxnSpLocks noChangeShapeType="1"/>
                  </p:cNvCxnSpPr>
                  <p:nvPr/>
                </p:nvCxnSpPr>
                <p:spPr bwMode="auto">
                  <a:xfrm>
                    <a:off x="2928" y="2304"/>
                    <a:ext cx="0" cy="96"/>
                  </a:xfrm>
                  <a:prstGeom prst="straightConnector1">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2" name="AutoShape 138"/>
                <p:cNvSpPr>
                  <a:spLocks noChangeArrowheads="1"/>
                </p:cNvSpPr>
                <p:nvPr/>
              </p:nvSpPr>
              <p:spPr bwMode="auto">
                <a:xfrm>
                  <a:off x="2400" y="2592"/>
                  <a:ext cx="1104" cy="912"/>
                </a:xfrm>
                <a:prstGeom prst="roundRect">
                  <a:avLst>
                    <a:gd name="adj" fmla="val 13926"/>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172" name="Rectangle 140"/>
              <p:cNvSpPr>
                <a:spLocks noChangeArrowheads="1"/>
              </p:cNvSpPr>
              <p:nvPr/>
            </p:nvSpPr>
            <p:spPr bwMode="auto">
              <a:xfrm>
                <a:off x="2988134" y="4924983"/>
                <a:ext cx="855702"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srgbClr val="4F81BD"/>
                    </a:solidFill>
                  </a:rPr>
                  <a:t>opcional</a:t>
                </a:r>
                <a:endParaRPr lang="en-US" altLang="es-CL" sz="1400">
                  <a:solidFill>
                    <a:srgbClr val="4F81BD"/>
                  </a:solidFill>
                </a:endParaRPr>
              </a:p>
            </p:txBody>
          </p:sp>
          <p:grpSp>
            <p:nvGrpSpPr>
              <p:cNvPr id="173" name="Group 166"/>
              <p:cNvGrpSpPr>
                <a:grpSpLocks/>
              </p:cNvGrpSpPr>
              <p:nvPr/>
            </p:nvGrpSpPr>
            <p:grpSpPr bwMode="auto">
              <a:xfrm>
                <a:off x="3060146" y="1923512"/>
                <a:ext cx="1371663" cy="857464"/>
                <a:chOff x="1872" y="1812"/>
                <a:chExt cx="864" cy="540"/>
              </a:xfrm>
            </p:grpSpPr>
            <p:grpSp>
              <p:nvGrpSpPr>
                <p:cNvPr id="199" name="Group 146"/>
                <p:cNvGrpSpPr>
                  <a:grpSpLocks/>
                </p:cNvGrpSpPr>
                <p:nvPr/>
              </p:nvGrpSpPr>
              <p:grpSpPr bwMode="auto">
                <a:xfrm>
                  <a:off x="2112" y="1812"/>
                  <a:ext cx="364" cy="220"/>
                  <a:chOff x="2241" y="880"/>
                  <a:chExt cx="364" cy="220"/>
                </a:xfrm>
              </p:grpSpPr>
              <p:sp>
                <p:nvSpPr>
                  <p:cNvPr id="208" name="AutoShape 144"/>
                  <p:cNvSpPr>
                    <a:spLocks noChangeArrowheads="1"/>
                  </p:cNvSpPr>
                  <p:nvPr/>
                </p:nvSpPr>
                <p:spPr bwMode="auto">
                  <a:xfrm>
                    <a:off x="2241"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9" name="Text Box 145"/>
                  <p:cNvSpPr txBox="1">
                    <a:spLocks noChangeArrowheads="1"/>
                  </p:cNvSpPr>
                  <p:nvPr/>
                </p:nvSpPr>
                <p:spPr bwMode="auto">
                  <a:xfrm>
                    <a:off x="2256"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grpSp>
            <p:sp>
              <p:nvSpPr>
                <p:cNvPr id="200" name="Rectangle 152" descr="Light horizontal"/>
                <p:cNvSpPr>
                  <a:spLocks noChangeArrowheads="1"/>
                </p:cNvSpPr>
                <p:nvPr/>
              </p:nvSpPr>
              <p:spPr bwMode="auto">
                <a:xfrm>
                  <a:off x="187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1" name="Rectangle 154" descr="Light horizontal"/>
                <p:cNvSpPr>
                  <a:spLocks noChangeArrowheads="1"/>
                </p:cNvSpPr>
                <p:nvPr/>
              </p:nvSpPr>
              <p:spPr bwMode="auto">
                <a:xfrm>
                  <a:off x="211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2" name="Rectangle 155" descr="Light horizontal"/>
                <p:cNvSpPr>
                  <a:spLocks noChangeArrowheads="1"/>
                </p:cNvSpPr>
                <p:nvPr/>
              </p:nvSpPr>
              <p:spPr bwMode="auto">
                <a:xfrm>
                  <a:off x="235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03" name="Rectangle 156" descr="Light horizontal"/>
                <p:cNvSpPr>
                  <a:spLocks noChangeArrowheads="1"/>
                </p:cNvSpPr>
                <p:nvPr/>
              </p:nvSpPr>
              <p:spPr bwMode="auto">
                <a:xfrm>
                  <a:off x="2592" y="2208"/>
                  <a:ext cx="144" cy="144"/>
                </a:xfrm>
                <a:prstGeom prst="rect">
                  <a:avLst/>
                </a:prstGeom>
                <a:pattFill prst="ltHorz">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04" name="AutoShape 157"/>
                <p:cNvCxnSpPr>
                  <a:cxnSpLocks noChangeShapeType="1"/>
                  <a:stCxn id="200" idx="0"/>
                  <a:endCxn id="203" idx="0"/>
                </p:cNvCxnSpPr>
                <p:nvPr/>
              </p:nvCxnSpPr>
              <p:spPr bwMode="auto">
                <a:xfrm rot="5400000" flipV="1">
                  <a:off x="2303" y="1849"/>
                  <a:ext cx="1" cy="720"/>
                </a:xfrm>
                <a:prstGeom prst="bentConnector3">
                  <a:avLst>
                    <a:gd name="adj1" fmla="val -9400005"/>
                  </a:avLst>
                </a:prstGeom>
                <a:noFill/>
                <a:ln w="9525">
                  <a:solidFill>
                    <a:schemeClr val="accent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Line 159"/>
                <p:cNvSpPr>
                  <a:spLocks noChangeShapeType="1"/>
                </p:cNvSpPr>
                <p:nvPr/>
              </p:nvSpPr>
              <p:spPr bwMode="auto">
                <a:xfrm>
                  <a:off x="2304" y="2016"/>
                  <a:ext cx="0" cy="96"/>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06" name="Line 161"/>
                <p:cNvSpPr>
                  <a:spLocks noChangeShapeType="1"/>
                </p:cNvSpPr>
                <p:nvPr/>
              </p:nvSpPr>
              <p:spPr bwMode="auto">
                <a:xfrm>
                  <a:off x="2184" y="2112"/>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07" name="Line 165"/>
                <p:cNvSpPr>
                  <a:spLocks noChangeShapeType="1"/>
                </p:cNvSpPr>
                <p:nvPr/>
              </p:nvSpPr>
              <p:spPr bwMode="auto">
                <a:xfrm>
                  <a:off x="2424" y="2112"/>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sp>
            <p:nvSpPr>
              <p:cNvPr id="174" name="AutoShape 168"/>
              <p:cNvSpPr>
                <a:spLocks noChangeArrowheads="1"/>
              </p:cNvSpPr>
              <p:nvPr/>
            </p:nvSpPr>
            <p:spPr bwMode="auto">
              <a:xfrm rot="16200000" flipH="1" flipV="1">
                <a:off x="680322" y="4805037"/>
                <a:ext cx="533533" cy="458809"/>
              </a:xfrm>
              <a:custGeom>
                <a:avLst/>
                <a:gdLst>
                  <a:gd name="T0" fmla="*/ 3614378 w 21600"/>
                  <a:gd name="T1" fmla="*/ 0 h 21600"/>
                  <a:gd name="T2" fmla="*/ 2168493 w 21600"/>
                  <a:gd name="T3" fmla="*/ 919891 h 21600"/>
                  <a:gd name="T4" fmla="*/ 0 w 21600"/>
                  <a:gd name="T5" fmla="*/ 2309424 h 21600"/>
                  <a:gd name="T6" fmla="*/ 2168493 w 21600"/>
                  <a:gd name="T7" fmla="*/ 2769125 h 21600"/>
                  <a:gd name="T8" fmla="*/ 4337011 w 21600"/>
                  <a:gd name="T9" fmla="*/ 1925933 h 21600"/>
                  <a:gd name="T10" fmla="*/ 5059645 w 21600"/>
                  <a:gd name="T11" fmla="*/ 919891 h 21600"/>
                  <a:gd name="T12" fmla="*/ 17694720 60000 65536"/>
                  <a:gd name="T13" fmla="*/ 11796480 60000 65536"/>
                  <a:gd name="T14" fmla="*/ 11796480 60000 65536"/>
                  <a:gd name="T15" fmla="*/ 5898240 60000 65536"/>
                  <a:gd name="T16" fmla="*/ 0 60000 65536"/>
                  <a:gd name="T17" fmla="*/ 0 60000 65536"/>
                  <a:gd name="T18" fmla="*/ 0 w 21600"/>
                  <a:gd name="T19" fmla="*/ 14425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175" name="Text Box 31"/>
              <p:cNvSpPr txBox="1">
                <a:spLocks noChangeArrowheads="1"/>
              </p:cNvSpPr>
              <p:nvPr/>
            </p:nvSpPr>
            <p:spPr bwMode="auto">
              <a:xfrm>
                <a:off x="1009026" y="5354448"/>
                <a:ext cx="1690766" cy="7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Especificación </a:t>
                </a:r>
                <a:r>
                  <a:rPr lang="es-CL" altLang="es-CL" sz="1400" dirty="0" smtClean="0">
                    <a:solidFill>
                      <a:prstClr val="black"/>
                    </a:solidFill>
                  </a:rPr>
                  <a:t>de Casos </a:t>
                </a:r>
                <a:r>
                  <a:rPr lang="es-CL" altLang="es-CL" sz="1400" dirty="0">
                    <a:solidFill>
                      <a:prstClr val="black"/>
                    </a:solidFill>
                  </a:rPr>
                  <a:t>de </a:t>
                </a:r>
                <a:r>
                  <a:rPr lang="es-CL" altLang="es-CL" sz="1400" dirty="0" smtClean="0">
                    <a:solidFill>
                      <a:prstClr val="black"/>
                    </a:solidFill>
                  </a:rPr>
                  <a:t>Prueba (Test Cases)</a:t>
                </a:r>
                <a:endParaRPr lang="es-CL" altLang="es-CL" sz="1400" dirty="0">
                  <a:solidFill>
                    <a:prstClr val="black"/>
                  </a:solidFill>
                </a:endParaRPr>
              </a:p>
            </p:txBody>
          </p:sp>
          <p:grpSp>
            <p:nvGrpSpPr>
              <p:cNvPr id="176" name="Group 143"/>
              <p:cNvGrpSpPr>
                <a:grpSpLocks/>
              </p:cNvGrpSpPr>
              <p:nvPr/>
            </p:nvGrpSpPr>
            <p:grpSpPr bwMode="auto">
              <a:xfrm>
                <a:off x="1204502" y="4709921"/>
                <a:ext cx="1295459" cy="678032"/>
                <a:chOff x="4512" y="912"/>
                <a:chExt cx="1008" cy="528"/>
              </a:xfrm>
            </p:grpSpPr>
            <p:sp>
              <p:nvSpPr>
                <p:cNvPr id="177" name="Rectangle 141"/>
                <p:cNvSpPr>
                  <a:spLocks noChangeArrowheads="1"/>
                </p:cNvSpPr>
                <p:nvPr/>
              </p:nvSpPr>
              <p:spPr bwMode="auto">
                <a:xfrm>
                  <a:off x="4512" y="912"/>
                  <a:ext cx="1008" cy="528"/>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178" name="Group 54"/>
                <p:cNvGrpSpPr>
                  <a:grpSpLocks/>
                </p:cNvGrpSpPr>
                <p:nvPr/>
              </p:nvGrpSpPr>
              <p:grpSpPr bwMode="auto">
                <a:xfrm>
                  <a:off x="4536" y="936"/>
                  <a:ext cx="960" cy="480"/>
                  <a:chOff x="4464" y="1968"/>
                  <a:chExt cx="960" cy="480"/>
                </a:xfrm>
              </p:grpSpPr>
              <p:sp>
                <p:nvSpPr>
                  <p:cNvPr id="179" name="Rectangle 55"/>
                  <p:cNvSpPr>
                    <a:spLocks noChangeArrowheads="1"/>
                  </p:cNvSpPr>
                  <p:nvPr/>
                </p:nvSpPr>
                <p:spPr bwMode="auto">
                  <a:xfrm>
                    <a:off x="446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0" name="Rectangle 56"/>
                  <p:cNvSpPr>
                    <a:spLocks noChangeArrowheads="1"/>
                  </p:cNvSpPr>
                  <p:nvPr/>
                </p:nvSpPr>
                <p:spPr bwMode="auto">
                  <a:xfrm>
                    <a:off x="470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1" name="Rectangle 57"/>
                  <p:cNvSpPr>
                    <a:spLocks noChangeArrowheads="1"/>
                  </p:cNvSpPr>
                  <p:nvPr/>
                </p:nvSpPr>
                <p:spPr bwMode="auto">
                  <a:xfrm>
                    <a:off x="494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2" name="Rectangle 58"/>
                  <p:cNvSpPr>
                    <a:spLocks noChangeArrowheads="1"/>
                  </p:cNvSpPr>
                  <p:nvPr/>
                </p:nvSpPr>
                <p:spPr bwMode="auto">
                  <a:xfrm>
                    <a:off x="5184" y="1968"/>
                    <a:ext cx="240" cy="96"/>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3" name="Rectangle 59"/>
                  <p:cNvSpPr>
                    <a:spLocks noChangeArrowheads="1"/>
                  </p:cNvSpPr>
                  <p:nvPr/>
                </p:nvSpPr>
                <p:spPr bwMode="auto">
                  <a:xfrm>
                    <a:off x="4464" y="2064"/>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4" name="Rectangle 60"/>
                  <p:cNvSpPr>
                    <a:spLocks noChangeArrowheads="1"/>
                  </p:cNvSpPr>
                  <p:nvPr/>
                </p:nvSpPr>
                <p:spPr bwMode="auto">
                  <a:xfrm>
                    <a:off x="470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5" name="Rectangle 61"/>
                  <p:cNvSpPr>
                    <a:spLocks noChangeArrowheads="1"/>
                  </p:cNvSpPr>
                  <p:nvPr/>
                </p:nvSpPr>
                <p:spPr bwMode="auto">
                  <a:xfrm>
                    <a:off x="494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6" name="Rectangle 62"/>
                  <p:cNvSpPr>
                    <a:spLocks noChangeArrowheads="1"/>
                  </p:cNvSpPr>
                  <p:nvPr/>
                </p:nvSpPr>
                <p:spPr bwMode="auto">
                  <a:xfrm>
                    <a:off x="5184" y="2064"/>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7" name="Rectangle 63"/>
                  <p:cNvSpPr>
                    <a:spLocks noChangeArrowheads="1"/>
                  </p:cNvSpPr>
                  <p:nvPr/>
                </p:nvSpPr>
                <p:spPr bwMode="auto">
                  <a:xfrm>
                    <a:off x="4464" y="2160"/>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8" name="Rectangle 64"/>
                  <p:cNvSpPr>
                    <a:spLocks noChangeArrowheads="1"/>
                  </p:cNvSpPr>
                  <p:nvPr/>
                </p:nvSpPr>
                <p:spPr bwMode="auto">
                  <a:xfrm>
                    <a:off x="470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89" name="Rectangle 65"/>
                  <p:cNvSpPr>
                    <a:spLocks noChangeArrowheads="1"/>
                  </p:cNvSpPr>
                  <p:nvPr/>
                </p:nvSpPr>
                <p:spPr bwMode="auto">
                  <a:xfrm>
                    <a:off x="494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0" name="Rectangle 66"/>
                  <p:cNvSpPr>
                    <a:spLocks noChangeArrowheads="1"/>
                  </p:cNvSpPr>
                  <p:nvPr/>
                </p:nvSpPr>
                <p:spPr bwMode="auto">
                  <a:xfrm>
                    <a:off x="5184" y="2160"/>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1" name="Rectangle 67"/>
                  <p:cNvSpPr>
                    <a:spLocks noChangeArrowheads="1"/>
                  </p:cNvSpPr>
                  <p:nvPr/>
                </p:nvSpPr>
                <p:spPr bwMode="auto">
                  <a:xfrm>
                    <a:off x="4464" y="2256"/>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2" name="Rectangle 68"/>
                  <p:cNvSpPr>
                    <a:spLocks noChangeArrowheads="1"/>
                  </p:cNvSpPr>
                  <p:nvPr/>
                </p:nvSpPr>
                <p:spPr bwMode="auto">
                  <a:xfrm>
                    <a:off x="470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3" name="Rectangle 69"/>
                  <p:cNvSpPr>
                    <a:spLocks noChangeArrowheads="1"/>
                  </p:cNvSpPr>
                  <p:nvPr/>
                </p:nvSpPr>
                <p:spPr bwMode="auto">
                  <a:xfrm>
                    <a:off x="494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4" name="Rectangle 70"/>
                  <p:cNvSpPr>
                    <a:spLocks noChangeArrowheads="1"/>
                  </p:cNvSpPr>
                  <p:nvPr/>
                </p:nvSpPr>
                <p:spPr bwMode="auto">
                  <a:xfrm>
                    <a:off x="5184" y="2256"/>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5" name="Rectangle 71"/>
                  <p:cNvSpPr>
                    <a:spLocks noChangeArrowheads="1"/>
                  </p:cNvSpPr>
                  <p:nvPr/>
                </p:nvSpPr>
                <p:spPr bwMode="auto">
                  <a:xfrm>
                    <a:off x="4464" y="2352"/>
                    <a:ext cx="240" cy="96"/>
                  </a:xfrm>
                  <a:prstGeom prst="rect">
                    <a:avLst/>
                  </a:prstGeom>
                  <a:solidFill>
                    <a:srgbClr val="FFEB6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6" name="Rectangle 72"/>
                  <p:cNvSpPr>
                    <a:spLocks noChangeArrowheads="1"/>
                  </p:cNvSpPr>
                  <p:nvPr/>
                </p:nvSpPr>
                <p:spPr bwMode="auto">
                  <a:xfrm>
                    <a:off x="470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7" name="Rectangle 73"/>
                  <p:cNvSpPr>
                    <a:spLocks noChangeArrowheads="1"/>
                  </p:cNvSpPr>
                  <p:nvPr/>
                </p:nvSpPr>
                <p:spPr bwMode="auto">
                  <a:xfrm>
                    <a:off x="494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98" name="Rectangle 74"/>
                  <p:cNvSpPr>
                    <a:spLocks noChangeArrowheads="1"/>
                  </p:cNvSpPr>
                  <p:nvPr/>
                </p:nvSpPr>
                <p:spPr bwMode="auto">
                  <a:xfrm>
                    <a:off x="5184" y="2352"/>
                    <a:ext cx="240" cy="96"/>
                  </a:xfrm>
                  <a:prstGeom prst="rect">
                    <a:avLst/>
                  </a:prstGeom>
                  <a:solidFill>
                    <a:schemeClr val="bg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grpSp>
      </p:gr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54216"/>
              <a:gd name="adj2" fmla="val 5583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3" name="2 Llamada rectangular"/>
          <p:cNvSpPr/>
          <p:nvPr/>
        </p:nvSpPr>
        <p:spPr>
          <a:xfrm rot="5400000">
            <a:off x="3572902" y="436893"/>
            <a:ext cx="5081706" cy="6055908"/>
          </a:xfrm>
          <a:prstGeom prst="wedgeRectCallout">
            <a:avLst>
              <a:gd name="adj1" fmla="val -42614"/>
              <a:gd name="adj2" fmla="val 5667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628650" lvl="1" indent="-1714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240" name="239 Grupo"/>
          <p:cNvGrpSpPr/>
          <p:nvPr/>
        </p:nvGrpSpPr>
        <p:grpSpPr>
          <a:xfrm>
            <a:off x="3588667" y="6087292"/>
            <a:ext cx="5136182" cy="405249"/>
            <a:chOff x="3588667" y="6087292"/>
            <a:chExt cx="5136182" cy="405249"/>
          </a:xfrm>
        </p:grpSpPr>
        <p:sp>
          <p:nvSpPr>
            <p:cNvPr id="241" name="10 Pentágono">
              <a:hlinkClick r:id="rId17"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242"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243"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244"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245"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153756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2 Grupo"/>
          <p:cNvGrpSpPr/>
          <p:nvPr/>
        </p:nvGrpSpPr>
        <p:grpSpPr>
          <a:xfrm>
            <a:off x="2980342" y="951241"/>
            <a:ext cx="6122494" cy="5082495"/>
            <a:chOff x="2980342" y="951241"/>
            <a:chExt cx="6122494" cy="5082495"/>
          </a:xfrm>
        </p:grpSpPr>
        <p:sp>
          <p:nvSpPr>
            <p:cNvPr id="40" name="Rechteck 36"/>
            <p:cNvSpPr/>
            <p:nvPr/>
          </p:nvSpPr>
          <p:spPr bwMode="gray">
            <a:xfrm>
              <a:off x="2980344" y="951241"/>
              <a:ext cx="6122492" cy="5082495"/>
            </a:xfrm>
            <a:prstGeom prst="rect">
              <a:avLst/>
            </a:prstGeom>
            <a:solidFill>
              <a:schemeClr val="bg1"/>
            </a:solidFill>
            <a:ln w="12700">
              <a:solidFill>
                <a:srgbClr val="C0C0C0"/>
              </a:solidFill>
              <a:miter lim="800000"/>
              <a:headEnd/>
              <a:tailEnd/>
            </a:ln>
            <a:effectLst>
              <a:outerShdw blurRad="127000" dist="63500" dir="2700000" algn="tl" rotWithShape="0">
                <a:prstClr val="black">
                  <a:alpha val="40000"/>
                </a:prstClr>
              </a:outerShdw>
            </a:effectLst>
          </p:spPr>
          <p:txBody>
            <a:bodyPr lIns="36000" tIns="36000" rIns="72000" bIns="36000" anchor="ctr"/>
            <a:lstStyle/>
            <a:p>
              <a:pPr marL="285750" indent="-285750" algn="just" fontAlgn="base">
                <a:spcBef>
                  <a:spcPct val="0"/>
                </a:spcBef>
                <a:spcAft>
                  <a:spcPct val="0"/>
                </a:spcAft>
                <a:buFont typeface="Arial" panose="020B0604020202020204" pitchFamily="34" charset="0"/>
                <a:buChar char="•"/>
              </a:pPr>
              <a:r>
                <a:rPr lang="es-CL" sz="1200" dirty="0">
                  <a:solidFill>
                    <a:prstClr val="black"/>
                  </a:solidFill>
                  <a:latin typeface="Arial" panose="020B0604020202020204" pitchFamily="34" charset="0"/>
                  <a:cs typeface="Arial" panose="020B0604020202020204" pitchFamily="34" charset="0"/>
                </a:rPr>
                <a:t>.</a:t>
              </a:r>
            </a:p>
          </p:txBody>
        </p:sp>
        <p:sp>
          <p:nvSpPr>
            <p:cNvPr id="98" name="Rectangle 2"/>
            <p:cNvSpPr>
              <a:spLocks noChangeArrowheads="1"/>
            </p:cNvSpPr>
            <p:nvPr/>
          </p:nvSpPr>
          <p:spPr bwMode="auto">
            <a:xfrm>
              <a:off x="2980342" y="986653"/>
              <a:ext cx="610904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rebuchet MS" pitchFamily="34" charset="0"/>
                  <a:ea typeface="ＭＳ Ｐゴシック" pitchFamily="1" charset="-128"/>
                </a:defRPr>
              </a:lvl1pPr>
              <a:lvl2pPr marL="742950" indent="-285750">
                <a:defRPr sz="2400">
                  <a:solidFill>
                    <a:schemeClr val="tx1"/>
                  </a:solidFill>
                  <a:latin typeface="Trebuchet MS" pitchFamily="34" charset="0"/>
                  <a:ea typeface="ＭＳ Ｐゴシック" pitchFamily="1" charset="-128"/>
                </a:defRPr>
              </a:lvl2pPr>
              <a:lvl3pPr marL="1143000" indent="-228600">
                <a:defRPr sz="2400">
                  <a:solidFill>
                    <a:schemeClr val="tx1"/>
                  </a:solidFill>
                  <a:latin typeface="Trebuchet MS" pitchFamily="34" charset="0"/>
                  <a:ea typeface="ＭＳ Ｐゴシック" pitchFamily="1" charset="-128"/>
                </a:defRPr>
              </a:lvl3pPr>
              <a:lvl4pPr marL="1600200" indent="-228600">
                <a:defRPr sz="2400">
                  <a:solidFill>
                    <a:schemeClr val="tx1"/>
                  </a:solidFill>
                  <a:latin typeface="Trebuchet MS" pitchFamily="34" charset="0"/>
                  <a:ea typeface="ＭＳ Ｐゴシック" pitchFamily="1" charset="-128"/>
                </a:defRPr>
              </a:lvl4pPr>
              <a:lvl5pPr marL="2057400" indent="-228600">
                <a:defRPr sz="2400">
                  <a:solidFill>
                    <a:schemeClr val="tx1"/>
                  </a:solidFill>
                  <a:latin typeface="Trebuchet MS"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34" charset="0"/>
                  <a:ea typeface="ＭＳ Ｐゴシック" pitchFamily="1" charset="-128"/>
                </a:defRPr>
              </a:lvl9pPr>
            </a:lstStyle>
            <a:p>
              <a:pPr algn="ctr" fontAlgn="base">
                <a:spcBef>
                  <a:spcPct val="0"/>
                </a:spcBef>
                <a:spcAft>
                  <a:spcPct val="0"/>
                </a:spcAft>
              </a:pPr>
              <a:r>
                <a:rPr lang="es-CL" altLang="es-CL" b="1" dirty="0">
                  <a:solidFill>
                    <a:prstClr val="white"/>
                  </a:solidFill>
                </a:rPr>
                <a:t>* </a:t>
              </a:r>
              <a:r>
                <a:rPr lang="es-CL" altLang="es-CL" b="1" dirty="0" smtClean="0">
                  <a:solidFill>
                    <a:srgbClr val="4F81BD"/>
                  </a:solidFill>
                </a:rPr>
                <a:t>Realizar Análisis y Diseño</a:t>
              </a:r>
              <a:endParaRPr lang="es-CL" altLang="es-CL" b="1" dirty="0">
                <a:solidFill>
                  <a:srgbClr val="4F81BD"/>
                </a:solidFill>
              </a:endParaRPr>
            </a:p>
          </p:txBody>
        </p:sp>
        <p:grpSp>
          <p:nvGrpSpPr>
            <p:cNvPr id="150" name="149 Grupo"/>
            <p:cNvGrpSpPr/>
            <p:nvPr/>
          </p:nvGrpSpPr>
          <p:grpSpPr>
            <a:xfrm>
              <a:off x="3068280" y="2111219"/>
              <a:ext cx="5995568" cy="3794670"/>
              <a:chOff x="971550" y="1506538"/>
              <a:chExt cx="5995568" cy="3794670"/>
            </a:xfrm>
          </p:grpSpPr>
          <p:sp>
            <p:nvSpPr>
              <p:cNvPr id="151" name="AutoShape 3"/>
              <p:cNvSpPr>
                <a:spLocks noChangeArrowheads="1"/>
              </p:cNvSpPr>
              <p:nvPr/>
            </p:nvSpPr>
            <p:spPr bwMode="auto">
              <a:xfrm>
                <a:off x="2771659" y="1911291"/>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152" name="Text Box 8"/>
              <p:cNvSpPr txBox="1">
                <a:spLocks noChangeArrowheads="1"/>
              </p:cNvSpPr>
              <p:nvPr/>
            </p:nvSpPr>
            <p:spPr bwMode="auto">
              <a:xfrm>
                <a:off x="971550" y="2610010"/>
                <a:ext cx="1981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smtClean="0">
                    <a:solidFill>
                      <a:prstClr val="black"/>
                    </a:solidFill>
                  </a:rPr>
                  <a:t>Diagrama y Semántica de </a:t>
                </a:r>
                <a:r>
                  <a:rPr lang="es-CL" altLang="es-CL" sz="1400" dirty="0">
                    <a:solidFill>
                      <a:prstClr val="black"/>
                    </a:solidFill>
                  </a:rPr>
                  <a:t>Caso </a:t>
                </a:r>
                <a:r>
                  <a:rPr lang="es-CL" altLang="es-CL" sz="1400" dirty="0" smtClean="0">
                    <a:solidFill>
                      <a:prstClr val="black"/>
                    </a:solidFill>
                  </a:rPr>
                  <a:t>de </a:t>
                </a:r>
                <a:r>
                  <a:rPr lang="es-CL" altLang="es-CL" sz="1400" dirty="0">
                    <a:solidFill>
                      <a:prstClr val="black"/>
                    </a:solidFill>
                  </a:rPr>
                  <a:t>Uso</a:t>
                </a:r>
              </a:p>
            </p:txBody>
          </p:sp>
          <p:sp>
            <p:nvSpPr>
              <p:cNvPr id="153" name="Text Box 9"/>
              <p:cNvSpPr txBox="1">
                <a:spLocks noChangeArrowheads="1"/>
              </p:cNvSpPr>
              <p:nvPr/>
            </p:nvSpPr>
            <p:spPr bwMode="auto">
              <a:xfrm>
                <a:off x="3428826" y="2682008"/>
                <a:ext cx="1676315"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a:solidFill>
                      <a:prstClr val="black"/>
                    </a:solidFill>
                  </a:rPr>
                  <a:t>Diagrama</a:t>
                </a:r>
              </a:p>
              <a:p>
                <a:pPr fontAlgn="base">
                  <a:spcBef>
                    <a:spcPct val="0"/>
                  </a:spcBef>
                  <a:spcAft>
                    <a:spcPct val="0"/>
                  </a:spcAft>
                  <a:buClrTx/>
                  <a:buFontTx/>
                  <a:buNone/>
                </a:pPr>
                <a:r>
                  <a:rPr lang="es-CL" altLang="es-CL" sz="1400">
                    <a:solidFill>
                      <a:prstClr val="black"/>
                    </a:solidFill>
                  </a:rPr>
                  <a:t>Clases Diseño</a:t>
                </a:r>
              </a:p>
            </p:txBody>
          </p:sp>
          <p:sp>
            <p:nvSpPr>
              <p:cNvPr id="154" name="Text Box 12"/>
              <p:cNvSpPr txBox="1">
                <a:spLocks noChangeArrowheads="1"/>
              </p:cNvSpPr>
              <p:nvPr/>
            </p:nvSpPr>
            <p:spPr bwMode="auto">
              <a:xfrm>
                <a:off x="3174765" y="4639765"/>
                <a:ext cx="1600119"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a:t>
                </a:r>
              </a:p>
              <a:p>
                <a:pPr algn="ctr" fontAlgn="base">
                  <a:spcBef>
                    <a:spcPct val="0"/>
                  </a:spcBef>
                  <a:spcAft>
                    <a:spcPct val="0"/>
                  </a:spcAft>
                  <a:buClrTx/>
                  <a:buFontTx/>
                  <a:buNone/>
                </a:pPr>
                <a:r>
                  <a:rPr lang="es-CL" altLang="es-CL" sz="1400">
                    <a:solidFill>
                      <a:prstClr val="black"/>
                    </a:solidFill>
                  </a:rPr>
                  <a:t>Componentes</a:t>
                </a:r>
              </a:p>
            </p:txBody>
          </p:sp>
          <p:sp>
            <p:nvSpPr>
              <p:cNvPr id="155" name="Text Box 14"/>
              <p:cNvSpPr txBox="1">
                <a:spLocks noChangeArrowheads="1"/>
              </p:cNvSpPr>
              <p:nvPr/>
            </p:nvSpPr>
            <p:spPr bwMode="auto">
              <a:xfrm>
                <a:off x="1001265" y="4783759"/>
                <a:ext cx="1523923" cy="51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a:solidFill>
                      <a:prstClr val="black"/>
                    </a:solidFill>
                  </a:rPr>
                  <a:t>Diagrama</a:t>
                </a:r>
              </a:p>
              <a:p>
                <a:pPr algn="ctr" fontAlgn="base">
                  <a:spcBef>
                    <a:spcPct val="0"/>
                  </a:spcBef>
                  <a:spcAft>
                    <a:spcPct val="0"/>
                  </a:spcAft>
                  <a:buClrTx/>
                  <a:buFontTx/>
                  <a:buNone/>
                </a:pPr>
                <a:r>
                  <a:rPr lang="es-CL" altLang="es-CL" sz="1400">
                    <a:solidFill>
                      <a:prstClr val="black"/>
                    </a:solidFill>
                  </a:rPr>
                  <a:t>Despliegue</a:t>
                </a:r>
              </a:p>
            </p:txBody>
          </p:sp>
          <p:sp>
            <p:nvSpPr>
              <p:cNvPr id="240" name="AutoShape 15"/>
              <p:cNvSpPr>
                <a:spLocks noChangeArrowheads="1"/>
              </p:cNvSpPr>
              <p:nvPr/>
            </p:nvSpPr>
            <p:spPr bwMode="auto">
              <a:xfrm rot="10800000">
                <a:off x="2434084" y="4084742"/>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41" name="AutoShape 19"/>
              <p:cNvSpPr>
                <a:spLocks noChangeArrowheads="1"/>
              </p:cNvSpPr>
              <p:nvPr/>
            </p:nvSpPr>
            <p:spPr bwMode="auto">
              <a:xfrm rot="10800000">
                <a:off x="4847706" y="3983157"/>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242" name="Group 21"/>
              <p:cNvGrpSpPr>
                <a:grpSpLocks/>
              </p:cNvGrpSpPr>
              <p:nvPr/>
            </p:nvGrpSpPr>
            <p:grpSpPr bwMode="auto">
              <a:xfrm>
                <a:off x="1066745" y="1573203"/>
                <a:ext cx="1752512" cy="1057119"/>
                <a:chOff x="480" y="816"/>
                <a:chExt cx="1104" cy="666"/>
              </a:xfrm>
            </p:grpSpPr>
            <p:sp>
              <p:nvSpPr>
                <p:cNvPr id="312" name="AutoShape 22"/>
                <p:cNvSpPr>
                  <a:spLocks noChangeArrowheads="1"/>
                </p:cNvSpPr>
                <p:nvPr/>
              </p:nvSpPr>
              <p:spPr bwMode="auto">
                <a:xfrm>
                  <a:off x="1078" y="816"/>
                  <a:ext cx="506" cy="666"/>
                </a:xfrm>
                <a:prstGeom prst="roundRect">
                  <a:avLst>
                    <a:gd name="adj" fmla="val 757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3" name="Text Box 23"/>
                <p:cNvSpPr txBox="1">
                  <a:spLocks noChangeArrowheads="1"/>
                </p:cNvSpPr>
                <p:nvPr/>
              </p:nvSpPr>
              <p:spPr bwMode="auto">
                <a:xfrm>
                  <a:off x="504" y="1194"/>
                  <a:ext cx="27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ES" altLang="es-CL" sz="800">
                      <a:solidFill>
                        <a:prstClr val="black"/>
                      </a:solidFill>
                    </a:rPr>
                    <a:t>Actor</a:t>
                  </a:r>
                  <a:endParaRPr lang="es-ES" altLang="es-CL" sz="1200">
                    <a:solidFill>
                      <a:prstClr val="black"/>
                    </a:solidFill>
                  </a:endParaRPr>
                </a:p>
              </p:txBody>
            </p:sp>
            <p:sp>
              <p:nvSpPr>
                <p:cNvPr id="314" name="AutoShape 24"/>
                <p:cNvSpPr>
                  <a:spLocks noChangeArrowheads="1"/>
                </p:cNvSpPr>
                <p:nvPr/>
              </p:nvSpPr>
              <p:spPr bwMode="auto">
                <a:xfrm>
                  <a:off x="1146" y="880"/>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5" name="Text Box 25"/>
                <p:cNvSpPr txBox="1">
                  <a:spLocks noChangeArrowheads="1"/>
                </p:cNvSpPr>
                <p:nvPr/>
              </p:nvSpPr>
              <p:spPr bwMode="auto">
                <a:xfrm>
                  <a:off x="1161" y="888"/>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1</a:t>
                  </a:r>
                  <a:endParaRPr lang="es-ES" altLang="es-CL" sz="1200">
                    <a:solidFill>
                      <a:prstClr val="black"/>
                    </a:solidFill>
                  </a:endParaRPr>
                </a:p>
              </p:txBody>
            </p:sp>
            <p:sp>
              <p:nvSpPr>
                <p:cNvPr id="316" name="AutoShape 26"/>
                <p:cNvSpPr>
                  <a:spLocks noChangeArrowheads="1"/>
                </p:cNvSpPr>
                <p:nvPr/>
              </p:nvSpPr>
              <p:spPr bwMode="auto">
                <a:xfrm>
                  <a:off x="1146" y="1193"/>
                  <a:ext cx="364" cy="212"/>
                </a:xfrm>
                <a:prstGeom prst="roundRect">
                  <a:avLst>
                    <a:gd name="adj" fmla="val 50000"/>
                  </a:avLst>
                </a:prstGeom>
                <a:gradFill rotWithShape="0">
                  <a:gsLst>
                    <a:gs pos="0">
                      <a:srgbClr val="929DB7"/>
                    </a:gs>
                    <a:gs pos="100000">
                      <a:srgbClr val="CCD6E0"/>
                    </a:gs>
                  </a:gsLst>
                  <a:lin ang="5400000" scaled="1"/>
                </a:gradFill>
                <a:ln w="9525">
                  <a:solidFill>
                    <a:srgbClr val="929DB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317" name="Text Box 27"/>
                <p:cNvSpPr txBox="1">
                  <a:spLocks noChangeArrowheads="1"/>
                </p:cNvSpPr>
                <p:nvPr/>
              </p:nvSpPr>
              <p:spPr bwMode="auto">
                <a:xfrm>
                  <a:off x="1161" y="1201"/>
                  <a:ext cx="3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ES" altLang="es-CL" sz="800">
                      <a:solidFill>
                        <a:prstClr val="black"/>
                      </a:solidFill>
                    </a:rPr>
                    <a:t>Caso de</a:t>
                  </a:r>
                </a:p>
                <a:p>
                  <a:pPr algn="ctr" fontAlgn="base">
                    <a:spcBef>
                      <a:spcPct val="0"/>
                    </a:spcBef>
                    <a:spcAft>
                      <a:spcPct val="0"/>
                    </a:spcAft>
                    <a:buClrTx/>
                    <a:buFontTx/>
                    <a:buNone/>
                  </a:pPr>
                  <a:r>
                    <a:rPr lang="es-ES" altLang="es-CL" sz="800">
                      <a:solidFill>
                        <a:prstClr val="black"/>
                      </a:solidFill>
                    </a:rPr>
                    <a:t>Uso 2</a:t>
                  </a:r>
                  <a:endParaRPr lang="es-ES" altLang="es-CL" sz="1200">
                    <a:solidFill>
                      <a:prstClr val="black"/>
                    </a:solidFill>
                  </a:endParaRPr>
                </a:p>
              </p:txBody>
            </p:sp>
            <p:cxnSp>
              <p:nvCxnSpPr>
                <p:cNvPr id="318" name="AutoShape 28"/>
                <p:cNvCxnSpPr>
                  <a:cxnSpLocks noChangeShapeType="1"/>
                  <a:stCxn id="320" idx="3"/>
                  <a:endCxn id="314" idx="1"/>
                </p:cNvCxnSpPr>
                <p:nvPr/>
              </p:nvCxnSpPr>
              <p:spPr bwMode="auto">
                <a:xfrm flipV="1">
                  <a:off x="701" y="986"/>
                  <a:ext cx="445" cy="134"/>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AutoShape 29"/>
                <p:cNvCxnSpPr>
                  <a:cxnSpLocks noChangeShapeType="1"/>
                  <a:stCxn id="320" idx="3"/>
                  <a:endCxn id="316" idx="1"/>
                </p:cNvCxnSpPr>
                <p:nvPr/>
              </p:nvCxnSpPr>
              <p:spPr bwMode="auto">
                <a:xfrm>
                  <a:off x="701" y="1120"/>
                  <a:ext cx="445" cy="179"/>
                </a:xfrm>
                <a:prstGeom prst="bentConnector3">
                  <a:avLst>
                    <a:gd name="adj1" fmla="val 49889"/>
                  </a:avLst>
                </a:prstGeom>
                <a:noFill/>
                <a:ln w="9525">
                  <a:solidFill>
                    <a:srgbClr val="929DB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 name="Rectangle 30"/>
                <p:cNvSpPr>
                  <a:spLocks noChangeArrowheads="1"/>
                </p:cNvSpPr>
                <p:nvPr/>
              </p:nvSpPr>
              <p:spPr bwMode="auto">
                <a:xfrm>
                  <a:off x="640" y="1074"/>
                  <a:ext cx="6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pic>
              <p:nvPicPr>
                <p:cNvPr id="321" name="Picture 31" descr="kus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 y="862"/>
                  <a:ext cx="34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3" name="Group 54"/>
              <p:cNvGrpSpPr>
                <a:grpSpLocks/>
              </p:cNvGrpSpPr>
              <p:nvPr/>
            </p:nvGrpSpPr>
            <p:grpSpPr bwMode="auto">
              <a:xfrm>
                <a:off x="3242899" y="1506538"/>
                <a:ext cx="1904904" cy="1188863"/>
                <a:chOff x="4272" y="1008"/>
                <a:chExt cx="1200" cy="749"/>
              </a:xfrm>
            </p:grpSpPr>
            <p:grpSp>
              <p:nvGrpSpPr>
                <p:cNvPr id="293" name="Group 32"/>
                <p:cNvGrpSpPr>
                  <a:grpSpLocks/>
                </p:cNvGrpSpPr>
                <p:nvPr/>
              </p:nvGrpSpPr>
              <p:grpSpPr bwMode="auto">
                <a:xfrm>
                  <a:off x="4272" y="1008"/>
                  <a:ext cx="336" cy="317"/>
                  <a:chOff x="4608" y="2688"/>
                  <a:chExt cx="624" cy="431"/>
                </a:xfrm>
              </p:grpSpPr>
              <p:sp>
                <p:nvSpPr>
                  <p:cNvPr id="309" name="Text Box 33"/>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10" name="Text Box 34"/>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11" name="Text Box 35"/>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4" name="Group 36"/>
                <p:cNvGrpSpPr>
                  <a:grpSpLocks/>
                </p:cNvGrpSpPr>
                <p:nvPr/>
              </p:nvGrpSpPr>
              <p:grpSpPr bwMode="auto">
                <a:xfrm>
                  <a:off x="4272" y="1440"/>
                  <a:ext cx="336" cy="317"/>
                  <a:chOff x="4608" y="2688"/>
                  <a:chExt cx="624" cy="431"/>
                </a:xfrm>
              </p:grpSpPr>
              <p:sp>
                <p:nvSpPr>
                  <p:cNvPr id="306" name="Text Box 37"/>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7" name="Text Box 38"/>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8" name="Text Box 39"/>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5" name="Group 40"/>
                <p:cNvGrpSpPr>
                  <a:grpSpLocks/>
                </p:cNvGrpSpPr>
                <p:nvPr/>
              </p:nvGrpSpPr>
              <p:grpSpPr bwMode="auto">
                <a:xfrm>
                  <a:off x="4704" y="1440"/>
                  <a:ext cx="336" cy="317"/>
                  <a:chOff x="4608" y="2688"/>
                  <a:chExt cx="624" cy="431"/>
                </a:xfrm>
              </p:grpSpPr>
              <p:sp>
                <p:nvSpPr>
                  <p:cNvPr id="303" name="Text Box 41"/>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4" name="Text Box 42"/>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5" name="Text Box 43"/>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grpSp>
              <p:nvGrpSpPr>
                <p:cNvPr id="296" name="Group 44"/>
                <p:cNvGrpSpPr>
                  <a:grpSpLocks/>
                </p:cNvGrpSpPr>
                <p:nvPr/>
              </p:nvGrpSpPr>
              <p:grpSpPr bwMode="auto">
                <a:xfrm>
                  <a:off x="5136" y="1440"/>
                  <a:ext cx="336" cy="317"/>
                  <a:chOff x="4608" y="2688"/>
                  <a:chExt cx="624" cy="431"/>
                </a:xfrm>
              </p:grpSpPr>
              <p:sp>
                <p:nvSpPr>
                  <p:cNvPr id="300" name="Text Box 45"/>
                  <p:cNvSpPr txBox="1">
                    <a:spLocks noChangeArrowheads="1"/>
                  </p:cNvSpPr>
                  <p:nvPr/>
                </p:nvSpPr>
                <p:spPr bwMode="auto">
                  <a:xfrm>
                    <a:off x="4608" y="2688"/>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b="1">
                        <a:solidFill>
                          <a:prstClr val="black"/>
                        </a:solidFill>
                      </a:rPr>
                      <a:t>Nombre Clase</a:t>
                    </a:r>
                  </a:p>
                </p:txBody>
              </p:sp>
              <p:sp>
                <p:nvSpPr>
                  <p:cNvPr id="301" name="Text Box 46"/>
                  <p:cNvSpPr txBox="1">
                    <a:spLocks noChangeArrowheads="1"/>
                  </p:cNvSpPr>
                  <p:nvPr/>
                </p:nvSpPr>
                <p:spPr bwMode="auto">
                  <a:xfrm>
                    <a:off x="4608" y="2832"/>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atributos</a:t>
                    </a:r>
                  </a:p>
                </p:txBody>
              </p:sp>
              <p:sp>
                <p:nvSpPr>
                  <p:cNvPr id="302" name="Text Box 47"/>
                  <p:cNvSpPr txBox="1">
                    <a:spLocks noChangeArrowheads="1"/>
                  </p:cNvSpPr>
                  <p:nvPr/>
                </p:nvSpPr>
                <p:spPr bwMode="auto">
                  <a:xfrm>
                    <a:off x="4608" y="2980"/>
                    <a:ext cx="624" cy="13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400">
                        <a:solidFill>
                          <a:prstClr val="black"/>
                        </a:solidFill>
                      </a:rPr>
                      <a:t>m</a:t>
                    </a:r>
                    <a:r>
                      <a:rPr lang="es-CL" altLang="ja-JP" sz="400">
                        <a:solidFill>
                          <a:prstClr val="black"/>
                        </a:solidFill>
                        <a:latin typeface="Arial" charset="0"/>
                      </a:rPr>
                      <a:t>é</a:t>
                    </a:r>
                    <a:r>
                      <a:rPr lang="es-CL" altLang="ja-JP" sz="400">
                        <a:solidFill>
                          <a:prstClr val="black"/>
                        </a:solidFill>
                      </a:rPr>
                      <a:t>todos</a:t>
                    </a:r>
                    <a:endParaRPr lang="es-CL" altLang="es-CL" sz="400">
                      <a:solidFill>
                        <a:prstClr val="black"/>
                      </a:solidFill>
                    </a:endParaRPr>
                  </a:p>
                </p:txBody>
              </p:sp>
            </p:grpSp>
            <p:sp>
              <p:nvSpPr>
                <p:cNvPr id="297" name="Line 48"/>
                <p:cNvSpPr>
                  <a:spLocks noChangeShapeType="1"/>
                </p:cNvSpPr>
                <p:nvPr/>
              </p:nvSpPr>
              <p:spPr bwMode="auto">
                <a:xfrm>
                  <a:off x="4416" y="1344"/>
                  <a:ext cx="0" cy="9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8" name="Line 49"/>
                <p:cNvSpPr>
                  <a:spLocks noChangeShapeType="1"/>
                </p:cNvSpPr>
                <p:nvPr/>
              </p:nvSpPr>
              <p:spPr bwMode="auto">
                <a:xfrm>
                  <a:off x="4608" y="1152"/>
                  <a:ext cx="288" cy="288"/>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9" name="Line 50"/>
                <p:cNvSpPr>
                  <a:spLocks noChangeShapeType="1"/>
                </p:cNvSpPr>
                <p:nvPr/>
              </p:nvSpPr>
              <p:spPr bwMode="auto">
                <a:xfrm>
                  <a:off x="4608" y="1152"/>
                  <a:ext cx="720" cy="288"/>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nvGrpSpPr>
              <p:cNvPr id="244" name="Group 127"/>
              <p:cNvGrpSpPr>
                <a:grpSpLocks/>
              </p:cNvGrpSpPr>
              <p:nvPr/>
            </p:nvGrpSpPr>
            <p:grpSpPr bwMode="auto">
              <a:xfrm>
                <a:off x="5292080" y="3358746"/>
                <a:ext cx="1675038" cy="1582719"/>
                <a:chOff x="4080" y="2592"/>
                <a:chExt cx="1344" cy="1200"/>
              </a:xfrm>
            </p:grpSpPr>
            <p:sp>
              <p:nvSpPr>
                <p:cNvPr id="269" name="Text Box 5"/>
                <p:cNvSpPr txBox="1">
                  <a:spLocks noChangeArrowheads="1"/>
                </p:cNvSpPr>
                <p:nvPr/>
              </p:nvSpPr>
              <p:spPr bwMode="auto">
                <a:xfrm>
                  <a:off x="4080" y="350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200">
                      <a:solidFill>
                        <a:prstClr val="black"/>
                      </a:solidFill>
                    </a:rPr>
                    <a:t>Diagrama Secuencia </a:t>
                  </a:r>
                </a:p>
                <a:p>
                  <a:pPr algn="ctr" fontAlgn="base">
                    <a:spcBef>
                      <a:spcPct val="0"/>
                    </a:spcBef>
                    <a:spcAft>
                      <a:spcPct val="0"/>
                    </a:spcAft>
                    <a:buClrTx/>
                    <a:buFontTx/>
                    <a:buNone/>
                  </a:pPr>
                  <a:r>
                    <a:rPr lang="es-CL" altLang="es-CL" sz="1200">
                      <a:solidFill>
                        <a:prstClr val="black"/>
                      </a:solidFill>
                    </a:rPr>
                    <a:t>Diseño</a:t>
                  </a:r>
                </a:p>
              </p:txBody>
            </p:sp>
            <p:grpSp>
              <p:nvGrpSpPr>
                <p:cNvPr id="270" name="Group 86"/>
                <p:cNvGrpSpPr>
                  <a:grpSpLocks/>
                </p:cNvGrpSpPr>
                <p:nvPr/>
              </p:nvGrpSpPr>
              <p:grpSpPr bwMode="auto">
                <a:xfrm>
                  <a:off x="4296" y="2652"/>
                  <a:ext cx="864" cy="864"/>
                  <a:chOff x="4320" y="2688"/>
                  <a:chExt cx="864" cy="864"/>
                </a:xfrm>
              </p:grpSpPr>
              <p:sp>
                <p:nvSpPr>
                  <p:cNvPr id="272" name="Rectangle 55"/>
                  <p:cNvSpPr>
                    <a:spLocks noChangeArrowheads="1"/>
                  </p:cNvSpPr>
                  <p:nvPr/>
                </p:nvSpPr>
                <p:spPr bwMode="auto">
                  <a:xfrm>
                    <a:off x="451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3" name="Rectangle 57"/>
                  <p:cNvSpPr>
                    <a:spLocks noChangeArrowheads="1"/>
                  </p:cNvSpPr>
                  <p:nvPr/>
                </p:nvSpPr>
                <p:spPr bwMode="auto">
                  <a:xfrm>
                    <a:off x="475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4" name="Rectangle 58"/>
                  <p:cNvSpPr>
                    <a:spLocks noChangeArrowheads="1"/>
                  </p:cNvSpPr>
                  <p:nvPr/>
                </p:nvSpPr>
                <p:spPr bwMode="auto">
                  <a:xfrm>
                    <a:off x="4992" y="2736"/>
                    <a:ext cx="192"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5" name="Line 59"/>
                  <p:cNvSpPr>
                    <a:spLocks noChangeShapeType="1"/>
                  </p:cNvSpPr>
                  <p:nvPr/>
                </p:nvSpPr>
                <p:spPr bwMode="auto">
                  <a:xfrm>
                    <a:off x="508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6" name="Line 62"/>
                  <p:cNvSpPr>
                    <a:spLocks noChangeShapeType="1"/>
                  </p:cNvSpPr>
                  <p:nvPr/>
                </p:nvSpPr>
                <p:spPr bwMode="auto">
                  <a:xfrm>
                    <a:off x="484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7" name="Line 63"/>
                  <p:cNvSpPr>
                    <a:spLocks noChangeShapeType="1"/>
                  </p:cNvSpPr>
                  <p:nvPr/>
                </p:nvSpPr>
                <p:spPr bwMode="auto">
                  <a:xfrm>
                    <a:off x="4608" y="2832"/>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78" name="AutoShape 64"/>
                  <p:cNvSpPr>
                    <a:spLocks noChangeArrowheads="1"/>
                  </p:cNvSpPr>
                  <p:nvPr/>
                </p:nvSpPr>
                <p:spPr bwMode="auto">
                  <a:xfrm>
                    <a:off x="4584" y="2928"/>
                    <a:ext cx="48" cy="192"/>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79" name="AutoShape 65"/>
                  <p:cNvSpPr>
                    <a:spLocks noChangeArrowheads="1"/>
                  </p:cNvSpPr>
                  <p:nvPr/>
                </p:nvSpPr>
                <p:spPr bwMode="auto">
                  <a:xfrm>
                    <a:off x="4590" y="3168"/>
                    <a:ext cx="48" cy="384"/>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0" name="AutoShape 66"/>
                  <p:cNvSpPr>
                    <a:spLocks noChangeArrowheads="1"/>
                  </p:cNvSpPr>
                  <p:nvPr/>
                </p:nvSpPr>
                <p:spPr bwMode="auto">
                  <a:xfrm>
                    <a:off x="4824" y="3456"/>
                    <a:ext cx="48" cy="96"/>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1" name="AutoShape 67"/>
                  <p:cNvSpPr>
                    <a:spLocks noChangeArrowheads="1"/>
                  </p:cNvSpPr>
                  <p:nvPr/>
                </p:nvSpPr>
                <p:spPr bwMode="auto">
                  <a:xfrm>
                    <a:off x="4824" y="2976"/>
                    <a:ext cx="48" cy="144"/>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2" name="AutoShape 68"/>
                  <p:cNvSpPr>
                    <a:spLocks noChangeArrowheads="1"/>
                  </p:cNvSpPr>
                  <p:nvPr/>
                </p:nvSpPr>
                <p:spPr bwMode="auto">
                  <a:xfrm>
                    <a:off x="5058" y="3174"/>
                    <a:ext cx="48" cy="96"/>
                  </a:xfrm>
                  <a:prstGeom prst="roundRect">
                    <a:avLst>
                      <a:gd name="adj" fmla="val 166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83" name="Line 69"/>
                  <p:cNvSpPr>
                    <a:spLocks noChangeShapeType="1"/>
                  </p:cNvSpPr>
                  <p:nvPr/>
                </p:nvSpPr>
                <p:spPr bwMode="auto">
                  <a:xfrm>
                    <a:off x="4368" y="2880"/>
                    <a:ext cx="0" cy="67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4" name="Line 70"/>
                  <p:cNvSpPr>
                    <a:spLocks noChangeShapeType="1"/>
                  </p:cNvSpPr>
                  <p:nvPr/>
                </p:nvSpPr>
                <p:spPr bwMode="auto">
                  <a:xfrm>
                    <a:off x="4368" y="2928"/>
                    <a:ext cx="240"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5" name="Line 71"/>
                  <p:cNvSpPr>
                    <a:spLocks noChangeShapeType="1"/>
                  </p:cNvSpPr>
                  <p:nvPr/>
                </p:nvSpPr>
                <p:spPr bwMode="auto">
                  <a:xfrm>
                    <a:off x="4608" y="3216"/>
                    <a:ext cx="432"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6" name="Line 72"/>
                  <p:cNvSpPr>
                    <a:spLocks noChangeShapeType="1"/>
                  </p:cNvSpPr>
                  <p:nvPr/>
                </p:nvSpPr>
                <p:spPr bwMode="auto">
                  <a:xfrm>
                    <a:off x="4608" y="3504"/>
                    <a:ext cx="240"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nvGrpSpPr>
                  <p:cNvPr id="287" name="Group 83"/>
                  <p:cNvGrpSpPr>
                    <a:grpSpLocks/>
                  </p:cNvGrpSpPr>
                  <p:nvPr/>
                </p:nvGrpSpPr>
                <p:grpSpPr bwMode="auto">
                  <a:xfrm>
                    <a:off x="4320" y="2688"/>
                    <a:ext cx="114" cy="192"/>
                    <a:chOff x="4320" y="2718"/>
                    <a:chExt cx="96" cy="162"/>
                  </a:xfrm>
                </p:grpSpPr>
                <p:sp>
                  <p:nvSpPr>
                    <p:cNvPr id="288" name="Line 77"/>
                    <p:cNvSpPr>
                      <a:spLocks noChangeShapeType="1"/>
                    </p:cNvSpPr>
                    <p:nvPr/>
                  </p:nvSpPr>
                  <p:spPr bwMode="auto">
                    <a:xfrm>
                      <a:off x="4368" y="27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89" name="Line 78"/>
                    <p:cNvSpPr>
                      <a:spLocks noChangeShapeType="1"/>
                    </p:cNvSpPr>
                    <p:nvPr/>
                  </p:nvSpPr>
                  <p:spPr bwMode="auto">
                    <a:xfrm flipH="1">
                      <a:off x="4320" y="283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0" name="Line 79"/>
                    <p:cNvSpPr>
                      <a:spLocks noChangeShapeType="1"/>
                    </p:cNvSpPr>
                    <p:nvPr/>
                  </p:nvSpPr>
                  <p:spPr bwMode="auto">
                    <a:xfrm>
                      <a:off x="4368" y="283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1" name="Line 80"/>
                    <p:cNvSpPr>
                      <a:spLocks noChangeShapeType="1"/>
                    </p:cNvSpPr>
                    <p:nvPr/>
                  </p:nvSpPr>
                  <p:spPr bwMode="auto">
                    <a:xfrm>
                      <a:off x="4320" y="278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92" name="Oval 76"/>
                    <p:cNvSpPr>
                      <a:spLocks noChangeArrowheads="1"/>
                    </p:cNvSpPr>
                    <p:nvPr/>
                  </p:nvSpPr>
                  <p:spPr bwMode="auto">
                    <a:xfrm>
                      <a:off x="4344" y="271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sp>
              <p:nvSpPr>
                <p:cNvPr id="271" name="AutoShape 84"/>
                <p:cNvSpPr>
                  <a:spLocks noChangeArrowheads="1"/>
                </p:cNvSpPr>
                <p:nvPr/>
              </p:nvSpPr>
              <p:spPr bwMode="auto">
                <a:xfrm>
                  <a:off x="4176" y="2592"/>
                  <a:ext cx="1104" cy="1200"/>
                </a:xfrm>
                <a:prstGeom prst="roundRect">
                  <a:avLst>
                    <a:gd name="adj" fmla="val 8514"/>
                  </a:avLst>
                </a:prstGeom>
                <a:noFill/>
                <a:ln w="9525">
                  <a:solidFill>
                    <a:srgbClr val="929DB7"/>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sp>
            <p:nvSpPr>
              <p:cNvPr id="245" name="Rectangle 87"/>
              <p:cNvSpPr>
                <a:spLocks noChangeArrowheads="1"/>
              </p:cNvSpPr>
              <p:nvPr/>
            </p:nvSpPr>
            <p:spPr bwMode="auto">
              <a:xfrm>
                <a:off x="5692286" y="4963116"/>
                <a:ext cx="855620" cy="304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r>
                  <a:rPr lang="es-CL" altLang="es-CL" sz="1400" dirty="0">
                    <a:solidFill>
                      <a:srgbClr val="4F81BD"/>
                    </a:solidFill>
                  </a:rPr>
                  <a:t>opcional</a:t>
                </a:r>
                <a:endParaRPr lang="en-US" altLang="es-CL" sz="1400" dirty="0">
                  <a:solidFill>
                    <a:srgbClr val="4F81BD"/>
                  </a:solidFill>
                </a:endParaRPr>
              </a:p>
            </p:txBody>
          </p:sp>
          <p:grpSp>
            <p:nvGrpSpPr>
              <p:cNvPr id="246" name="Group 106"/>
              <p:cNvGrpSpPr>
                <a:grpSpLocks/>
              </p:cNvGrpSpPr>
              <p:nvPr/>
            </p:nvGrpSpPr>
            <p:grpSpPr bwMode="auto">
              <a:xfrm>
                <a:off x="3059677" y="4008554"/>
                <a:ext cx="1295335" cy="533321"/>
                <a:chOff x="2256" y="2352"/>
                <a:chExt cx="816" cy="336"/>
              </a:xfrm>
            </p:grpSpPr>
            <p:sp>
              <p:nvSpPr>
                <p:cNvPr id="259" name="AutoShape 88"/>
                <p:cNvSpPr>
                  <a:spLocks noChangeArrowheads="1"/>
                </p:cNvSpPr>
                <p:nvPr/>
              </p:nvSpPr>
              <p:spPr bwMode="auto">
                <a:xfrm>
                  <a:off x="2496" y="2448"/>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0" name="AutoShape 90"/>
                <p:cNvSpPr>
                  <a:spLocks noChangeArrowheads="1"/>
                </p:cNvSpPr>
                <p:nvPr/>
              </p:nvSpPr>
              <p:spPr bwMode="auto">
                <a:xfrm>
                  <a:off x="2496" y="259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1" name="AutoShape 93"/>
                <p:cNvCxnSpPr>
                  <a:cxnSpLocks noChangeShapeType="1"/>
                  <a:stCxn id="259" idx="0"/>
                  <a:endCxn id="260" idx="2"/>
                </p:cNvCxnSpPr>
                <p:nvPr/>
              </p:nvCxnSpPr>
              <p:spPr bwMode="auto">
                <a:xfrm rot="5400000" flipV="1">
                  <a:off x="2449" y="2567"/>
                  <a:ext cx="240" cy="1"/>
                </a:xfrm>
                <a:prstGeom prst="bentConnector5">
                  <a:avLst>
                    <a:gd name="adj1" fmla="val -19583"/>
                    <a:gd name="adj2" fmla="val 27899995"/>
                    <a:gd name="adj3" fmla="val 114583"/>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2" name="AutoShape 98"/>
                <p:cNvSpPr>
                  <a:spLocks noChangeArrowheads="1"/>
                </p:cNvSpPr>
                <p:nvPr/>
              </p:nvSpPr>
              <p:spPr bwMode="auto">
                <a:xfrm>
                  <a:off x="2928" y="235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3" name="AutoShape 99"/>
                <p:cNvSpPr>
                  <a:spLocks noChangeArrowheads="1"/>
                </p:cNvSpPr>
                <p:nvPr/>
              </p:nvSpPr>
              <p:spPr bwMode="auto">
                <a:xfrm>
                  <a:off x="2928" y="2496"/>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4" name="AutoShape 100"/>
                <p:cNvCxnSpPr>
                  <a:cxnSpLocks noChangeShapeType="1"/>
                  <a:stCxn id="262" idx="0"/>
                  <a:endCxn id="263" idx="2"/>
                </p:cNvCxnSpPr>
                <p:nvPr/>
              </p:nvCxnSpPr>
              <p:spPr bwMode="auto">
                <a:xfrm rot="5400000" flipV="1">
                  <a:off x="2881" y="2471"/>
                  <a:ext cx="240" cy="1"/>
                </a:xfrm>
                <a:prstGeom prst="bentConnector5">
                  <a:avLst>
                    <a:gd name="adj1" fmla="val -19583"/>
                    <a:gd name="adj2" fmla="val 25399995"/>
                    <a:gd name="adj3" fmla="val 149583"/>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5" name="AutoShape 101"/>
                <p:cNvSpPr>
                  <a:spLocks noChangeArrowheads="1"/>
                </p:cNvSpPr>
                <p:nvPr/>
              </p:nvSpPr>
              <p:spPr bwMode="auto">
                <a:xfrm>
                  <a:off x="2256" y="2448"/>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66" name="AutoShape 102"/>
                <p:cNvSpPr>
                  <a:spLocks noChangeArrowheads="1"/>
                </p:cNvSpPr>
                <p:nvPr/>
              </p:nvSpPr>
              <p:spPr bwMode="auto">
                <a:xfrm>
                  <a:off x="2256" y="2592"/>
                  <a:ext cx="144" cy="96"/>
                </a:xfrm>
                <a:prstGeom prst="roundRect">
                  <a:avLst>
                    <a:gd name="adj" fmla="val 16667"/>
                  </a:avLst>
                </a:prstGeom>
                <a:solidFill>
                  <a:srgbClr val="FFCC33"/>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cxnSp>
              <p:nvCxnSpPr>
                <p:cNvPr id="267" name="AutoShape 103"/>
                <p:cNvCxnSpPr>
                  <a:cxnSpLocks noChangeShapeType="1"/>
                  <a:stCxn id="265" idx="0"/>
                  <a:endCxn id="266" idx="2"/>
                </p:cNvCxnSpPr>
                <p:nvPr/>
              </p:nvCxnSpPr>
              <p:spPr bwMode="auto">
                <a:xfrm rot="5400000" flipV="1">
                  <a:off x="2209" y="2567"/>
                  <a:ext cx="240" cy="1"/>
                </a:xfrm>
                <a:prstGeom prst="bentConnector5">
                  <a:avLst>
                    <a:gd name="adj1" fmla="val -85417"/>
                    <a:gd name="adj2" fmla="val 97699995"/>
                    <a:gd name="adj3" fmla="val 139167"/>
                  </a:avLst>
                </a:prstGeom>
                <a:noFill/>
                <a:ln w="952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 name="Line 104"/>
                <p:cNvSpPr>
                  <a:spLocks noChangeShapeType="1"/>
                </p:cNvSpPr>
                <p:nvPr/>
              </p:nvSpPr>
              <p:spPr bwMode="auto">
                <a:xfrm>
                  <a:off x="2832" y="2640"/>
                  <a:ext cx="192"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nvGrpSpPr>
              <p:cNvPr id="247" name="Group 126"/>
              <p:cNvGrpSpPr>
                <a:grpSpLocks/>
              </p:cNvGrpSpPr>
              <p:nvPr/>
            </p:nvGrpSpPr>
            <p:grpSpPr bwMode="auto">
              <a:xfrm>
                <a:off x="1115559" y="3703799"/>
                <a:ext cx="1295335" cy="1142831"/>
                <a:chOff x="1968" y="2160"/>
                <a:chExt cx="816" cy="720"/>
              </a:xfrm>
            </p:grpSpPr>
            <p:sp>
              <p:nvSpPr>
                <p:cNvPr id="252" name="AutoShape 124"/>
                <p:cNvSpPr>
                  <a:spLocks noChangeArrowheads="1"/>
                </p:cNvSpPr>
                <p:nvPr/>
              </p:nvSpPr>
              <p:spPr bwMode="auto">
                <a:xfrm>
                  <a:off x="1968" y="2160"/>
                  <a:ext cx="816" cy="720"/>
                </a:xfrm>
                <a:prstGeom prst="roundRect">
                  <a:avLst>
                    <a:gd name="adj" fmla="val 7778"/>
                  </a:avLst>
                </a:prstGeom>
                <a:solidFill>
                  <a:srgbClr val="D4ECB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nvGrpSpPr>
                <p:cNvPr id="253" name="Group 123"/>
                <p:cNvGrpSpPr>
                  <a:grpSpLocks/>
                </p:cNvGrpSpPr>
                <p:nvPr/>
              </p:nvGrpSpPr>
              <p:grpSpPr bwMode="auto">
                <a:xfrm>
                  <a:off x="2064" y="2232"/>
                  <a:ext cx="624" cy="576"/>
                  <a:chOff x="2112" y="2256"/>
                  <a:chExt cx="624" cy="576"/>
                </a:xfrm>
              </p:grpSpPr>
              <p:sp>
                <p:nvSpPr>
                  <p:cNvPr id="254" name="AutoShape 112"/>
                  <p:cNvSpPr>
                    <a:spLocks noChangeArrowheads="1"/>
                  </p:cNvSpPr>
                  <p:nvPr/>
                </p:nvSpPr>
                <p:spPr bwMode="auto">
                  <a:xfrm>
                    <a:off x="2112" y="2640"/>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5" name="AutoShape 116"/>
                  <p:cNvSpPr>
                    <a:spLocks noChangeArrowheads="1"/>
                  </p:cNvSpPr>
                  <p:nvPr/>
                </p:nvSpPr>
                <p:spPr bwMode="auto">
                  <a:xfrm>
                    <a:off x="2112" y="2256"/>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6" name="AutoShape 117"/>
                  <p:cNvSpPr>
                    <a:spLocks noChangeArrowheads="1"/>
                  </p:cNvSpPr>
                  <p:nvPr/>
                </p:nvSpPr>
                <p:spPr bwMode="auto">
                  <a:xfrm>
                    <a:off x="2544" y="2256"/>
                    <a:ext cx="192" cy="192"/>
                  </a:xfrm>
                  <a:prstGeom prst="cube">
                    <a:avLst>
                      <a:gd name="adj" fmla="val 25000"/>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57" name="Line 119"/>
                  <p:cNvSpPr>
                    <a:spLocks noChangeShapeType="1"/>
                  </p:cNvSpPr>
                  <p:nvPr/>
                </p:nvSpPr>
                <p:spPr bwMode="auto">
                  <a:xfrm flipV="1">
                    <a:off x="2208" y="244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sp>
                <p:nvSpPr>
                  <p:cNvPr id="258" name="Line 120"/>
                  <p:cNvSpPr>
                    <a:spLocks noChangeShapeType="1"/>
                  </p:cNvSpPr>
                  <p:nvPr/>
                </p:nvSpPr>
                <p:spPr bwMode="auto">
                  <a:xfrm>
                    <a:off x="2304" y="2352"/>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s-CL">
                      <a:solidFill>
                        <a:prstClr val="black"/>
                      </a:solidFill>
                      <a:latin typeface="Arial" charset="0"/>
                    </a:endParaRPr>
                  </a:p>
                </p:txBody>
              </p:sp>
            </p:grpSp>
          </p:grpSp>
          <p:sp>
            <p:nvSpPr>
              <p:cNvPr id="248" name="AutoShape 3"/>
              <p:cNvSpPr>
                <a:spLocks noChangeArrowheads="1"/>
              </p:cNvSpPr>
              <p:nvPr/>
            </p:nvSpPr>
            <p:spPr bwMode="auto">
              <a:xfrm rot="5400000">
                <a:off x="5799838" y="2931732"/>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sp>
            <p:nvSpPr>
              <p:cNvPr id="249" name="Text Box 34"/>
              <p:cNvSpPr txBox="1">
                <a:spLocks noChangeArrowheads="1"/>
              </p:cNvSpPr>
              <p:nvPr/>
            </p:nvSpPr>
            <p:spPr bwMode="auto">
              <a:xfrm>
                <a:off x="5228291" y="2633586"/>
                <a:ext cx="1600273" cy="3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algn="ctr" fontAlgn="base">
                  <a:spcBef>
                    <a:spcPct val="0"/>
                  </a:spcBef>
                  <a:spcAft>
                    <a:spcPct val="0"/>
                  </a:spcAft>
                  <a:buClrTx/>
                  <a:buFontTx/>
                  <a:buNone/>
                </a:pPr>
                <a:r>
                  <a:rPr lang="es-CL" altLang="es-CL" sz="1400" dirty="0">
                    <a:solidFill>
                      <a:prstClr val="black"/>
                    </a:solidFill>
                  </a:rPr>
                  <a:t>Prototipo Físico</a:t>
                </a:r>
              </a:p>
            </p:txBody>
          </p:sp>
          <p:pic>
            <p:nvPicPr>
              <p:cNvPr id="250" name="Picture 83" descr="prototip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4883" y="1542542"/>
                <a:ext cx="1344675" cy="1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AutoShape 3"/>
              <p:cNvSpPr>
                <a:spLocks noChangeArrowheads="1"/>
              </p:cNvSpPr>
              <p:nvPr/>
            </p:nvSpPr>
            <p:spPr bwMode="auto">
              <a:xfrm rot="2807983">
                <a:off x="4887810" y="2892573"/>
                <a:ext cx="457177" cy="380944"/>
              </a:xfrm>
              <a:prstGeom prst="rightArrow">
                <a:avLst>
                  <a:gd name="adj1" fmla="val 50000"/>
                  <a:gd name="adj2" fmla="val 30000"/>
                </a:avLst>
              </a:prstGeom>
              <a:solidFill>
                <a:srgbClr val="FF66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74D8D"/>
                  </a:buClr>
                  <a:buChar char="•"/>
                  <a:defRPr sz="2400">
                    <a:solidFill>
                      <a:srgbClr val="333333"/>
                    </a:solidFill>
                    <a:latin typeface="Trebuchet MS" pitchFamily="34" charset="0"/>
                    <a:ea typeface="ＭＳ Ｐゴシック" pitchFamily="1" charset="-128"/>
                  </a:defRPr>
                </a:lvl1pPr>
                <a:lvl2pPr marL="742950" indent="-285750">
                  <a:spcBef>
                    <a:spcPct val="20000"/>
                  </a:spcBef>
                  <a:buClr>
                    <a:srgbClr val="074D8D"/>
                  </a:buClr>
                  <a:buChar char="–"/>
                  <a:defRPr sz="2000">
                    <a:solidFill>
                      <a:srgbClr val="333333"/>
                    </a:solidFill>
                    <a:latin typeface="Trebuchet MS" pitchFamily="34" charset="0"/>
                    <a:ea typeface="ＭＳ Ｐゴシック" pitchFamily="1" charset="-128"/>
                  </a:defRPr>
                </a:lvl2pPr>
                <a:lvl3pPr marL="1143000" indent="-228600">
                  <a:spcBef>
                    <a:spcPct val="20000"/>
                  </a:spcBef>
                  <a:buClr>
                    <a:srgbClr val="074D8D"/>
                  </a:buClr>
                  <a:buChar char="•"/>
                  <a:defRPr>
                    <a:solidFill>
                      <a:srgbClr val="333333"/>
                    </a:solidFill>
                    <a:latin typeface="Trebuchet MS" pitchFamily="34" charset="0"/>
                    <a:ea typeface="ＭＳ Ｐゴシック" pitchFamily="1" charset="-128"/>
                  </a:defRPr>
                </a:lvl3pPr>
                <a:lvl4pPr marL="1600200" indent="-228600">
                  <a:spcBef>
                    <a:spcPct val="20000"/>
                  </a:spcBef>
                  <a:buClr>
                    <a:srgbClr val="074D8D"/>
                  </a:buClr>
                  <a:buChar char="–"/>
                  <a:defRPr sz="1600">
                    <a:solidFill>
                      <a:srgbClr val="333333"/>
                    </a:solidFill>
                    <a:latin typeface="Trebuchet MS" pitchFamily="34" charset="0"/>
                    <a:ea typeface="ＭＳ Ｐゴシック" pitchFamily="1" charset="-128"/>
                  </a:defRPr>
                </a:lvl4pPr>
                <a:lvl5pPr marL="2057400" indent="-228600">
                  <a:spcBef>
                    <a:spcPct val="20000"/>
                  </a:spcBef>
                  <a:buClr>
                    <a:srgbClr val="074D8D"/>
                  </a:buClr>
                  <a:buChar char="»"/>
                  <a:defRPr sz="1400">
                    <a:solidFill>
                      <a:srgbClr val="333333"/>
                    </a:solidFill>
                    <a:latin typeface="Trebuchet MS" pitchFamily="34" charset="0"/>
                    <a:ea typeface="ＭＳ Ｐゴシック" pitchFamily="1" charset="-128"/>
                  </a:defRPr>
                </a:lvl5pPr>
                <a:lvl6pPr marL="25146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6pPr>
                <a:lvl7pPr marL="29718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7pPr>
                <a:lvl8pPr marL="34290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8pPr>
                <a:lvl9pPr marL="3886200" indent="-228600" eaLnBrk="0" fontAlgn="base" hangingPunct="0">
                  <a:spcBef>
                    <a:spcPct val="20000"/>
                  </a:spcBef>
                  <a:spcAft>
                    <a:spcPct val="0"/>
                  </a:spcAft>
                  <a:buClr>
                    <a:srgbClr val="074D8D"/>
                  </a:buClr>
                  <a:buChar char="»"/>
                  <a:defRPr sz="1400">
                    <a:solidFill>
                      <a:srgbClr val="333333"/>
                    </a:solidFill>
                    <a:latin typeface="Trebuchet MS" pitchFamily="34" charset="0"/>
                    <a:ea typeface="ＭＳ Ｐゴシック" pitchFamily="1" charset="-128"/>
                  </a:defRPr>
                </a:lvl9pPr>
              </a:lstStyle>
              <a:p>
                <a:pPr fontAlgn="base">
                  <a:spcBef>
                    <a:spcPct val="0"/>
                  </a:spcBef>
                  <a:spcAft>
                    <a:spcPct val="0"/>
                  </a:spcAft>
                  <a:buClrTx/>
                  <a:buFontTx/>
                  <a:buNone/>
                </a:pPr>
                <a:endParaRPr lang="es-CL" altLang="es-CL">
                  <a:solidFill>
                    <a:prstClr val="black"/>
                  </a:solidFill>
                </a:endParaRPr>
              </a:p>
            </p:txBody>
          </p:sp>
        </p:grpSp>
      </p:grpSp>
      <p:sp>
        <p:nvSpPr>
          <p:cNvPr id="61" name="10 Pentágono"/>
          <p:cNvSpPr/>
          <p:nvPr/>
        </p:nvSpPr>
        <p:spPr>
          <a:xfrm>
            <a:off x="0"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Usuario</a:t>
            </a:r>
          </a:p>
        </p:txBody>
      </p:sp>
      <p:sp>
        <p:nvSpPr>
          <p:cNvPr id="62" name="10 Pentágono"/>
          <p:cNvSpPr/>
          <p:nvPr/>
        </p:nvSpPr>
        <p:spPr>
          <a:xfrm>
            <a:off x="770610" y="513238"/>
            <a:ext cx="88337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Gestor Demanda</a:t>
            </a:r>
          </a:p>
        </p:txBody>
      </p:sp>
      <p:sp>
        <p:nvSpPr>
          <p:cNvPr id="63" name="10 Pentágono"/>
          <p:cNvSpPr/>
          <p:nvPr/>
        </p:nvSpPr>
        <p:spPr>
          <a:xfrm>
            <a:off x="2440771" y="511085"/>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Comité Prioridad</a:t>
            </a:r>
          </a:p>
        </p:txBody>
      </p:sp>
      <p:sp>
        <p:nvSpPr>
          <p:cNvPr id="64" name="10 Pentágono"/>
          <p:cNvSpPr/>
          <p:nvPr/>
        </p:nvSpPr>
        <p:spPr>
          <a:xfrm>
            <a:off x="321138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PMO</a:t>
            </a:r>
          </a:p>
        </p:txBody>
      </p:sp>
      <p:sp>
        <p:nvSpPr>
          <p:cNvPr id="65" name="10 Pentágono"/>
          <p:cNvSpPr/>
          <p:nvPr/>
        </p:nvSpPr>
        <p:spPr>
          <a:xfrm>
            <a:off x="3981991" y="513238"/>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Líder de Proyecto</a:t>
            </a:r>
          </a:p>
        </p:txBody>
      </p:sp>
      <p:sp>
        <p:nvSpPr>
          <p:cNvPr id="66" name="10 Pentágono"/>
          <p:cNvSpPr/>
          <p:nvPr/>
        </p:nvSpPr>
        <p:spPr>
          <a:xfrm>
            <a:off x="5618487" y="529904"/>
            <a:ext cx="878186"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Equipo</a:t>
            </a:r>
          </a:p>
          <a:p>
            <a:pPr algn="ctr" fontAlgn="base">
              <a:spcBef>
                <a:spcPct val="0"/>
              </a:spcBef>
              <a:spcAft>
                <a:spcPct val="0"/>
              </a:spcAft>
            </a:pPr>
            <a:r>
              <a:rPr lang="es-CL" sz="1000" b="1" dirty="0">
                <a:solidFill>
                  <a:prstClr val="white"/>
                </a:solidFill>
              </a:rPr>
              <a:t>Desarrollo</a:t>
            </a:r>
          </a:p>
        </p:txBody>
      </p:sp>
      <p:sp>
        <p:nvSpPr>
          <p:cNvPr id="67" name="10 Pentágono"/>
          <p:cNvSpPr/>
          <p:nvPr/>
        </p:nvSpPr>
        <p:spPr>
          <a:xfrm>
            <a:off x="4728256" y="507674"/>
            <a:ext cx="890231" cy="405886"/>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Arquitecto</a:t>
            </a:r>
          </a:p>
        </p:txBody>
      </p:sp>
      <p:sp>
        <p:nvSpPr>
          <p:cNvPr id="68" name="10 Pentágono"/>
          <p:cNvSpPr/>
          <p:nvPr/>
        </p:nvSpPr>
        <p:spPr>
          <a:xfrm>
            <a:off x="1541220" y="513237"/>
            <a:ext cx="89955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Ingeniero Procesos</a:t>
            </a:r>
          </a:p>
        </p:txBody>
      </p:sp>
      <p:sp>
        <p:nvSpPr>
          <p:cNvPr id="69" name="10 Pentágono"/>
          <p:cNvSpPr/>
          <p:nvPr/>
        </p:nvSpPr>
        <p:spPr>
          <a:xfrm>
            <a:off x="6496673" y="529904"/>
            <a:ext cx="770610"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err="1">
                <a:solidFill>
                  <a:prstClr val="white"/>
                </a:solidFill>
              </a:rPr>
              <a:t>Testing</a:t>
            </a:r>
            <a:endParaRPr lang="es-CL" sz="1000" b="1" dirty="0">
              <a:solidFill>
                <a:prstClr val="white"/>
              </a:solidFill>
            </a:endParaRPr>
          </a:p>
        </p:txBody>
      </p:sp>
      <p:sp>
        <p:nvSpPr>
          <p:cNvPr id="70" name="10 Pentágono"/>
          <p:cNvSpPr/>
          <p:nvPr/>
        </p:nvSpPr>
        <p:spPr>
          <a:xfrm>
            <a:off x="7267283" y="540132"/>
            <a:ext cx="87784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Producción</a:t>
            </a:r>
          </a:p>
        </p:txBody>
      </p:sp>
      <p:sp>
        <p:nvSpPr>
          <p:cNvPr id="71" name="10 Pentágono"/>
          <p:cNvSpPr/>
          <p:nvPr/>
        </p:nvSpPr>
        <p:spPr>
          <a:xfrm>
            <a:off x="8145131" y="543351"/>
            <a:ext cx="1021638"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Fábrica Continuidad</a:t>
            </a:r>
          </a:p>
        </p:txBody>
      </p:sp>
      <p:sp>
        <p:nvSpPr>
          <p:cNvPr id="16" name="AutoShape 38"/>
          <p:cNvSpPr>
            <a:spLocks noChangeArrowheads="1"/>
          </p:cNvSpPr>
          <p:nvPr>
            <p:custDataLst>
              <p:tags r:id="rId1"/>
            </p:custDataLst>
          </p:nvPr>
        </p:nvSpPr>
        <p:spPr bwMode="auto">
          <a:xfrm>
            <a:off x="783050" y="1113437"/>
            <a:ext cx="2197293" cy="457992"/>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Modelo de Negocio</a:t>
            </a:r>
            <a:endParaRPr lang="en-US" sz="1500" b="1" dirty="0">
              <a:solidFill>
                <a:prstClr val="white"/>
              </a:solidFill>
            </a:endParaRPr>
          </a:p>
        </p:txBody>
      </p:sp>
      <p:sp>
        <p:nvSpPr>
          <p:cNvPr id="17" name="AutoShape 38"/>
          <p:cNvSpPr>
            <a:spLocks noChangeArrowheads="1"/>
          </p:cNvSpPr>
          <p:nvPr>
            <p:custDataLst>
              <p:tags r:id="rId2"/>
            </p:custDataLst>
          </p:nvPr>
        </p:nvSpPr>
        <p:spPr bwMode="auto">
          <a:xfrm>
            <a:off x="783050" y="1571429"/>
            <a:ext cx="2197293" cy="486946"/>
          </a:xfrm>
          <a:prstGeom prst="roundRect">
            <a:avLst>
              <a:gd name="adj" fmla="val 10532"/>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Requerimientos</a:t>
            </a:r>
            <a:endParaRPr lang="en-US" sz="1500" b="1" dirty="0">
              <a:solidFill>
                <a:prstClr val="white"/>
              </a:solidFill>
            </a:endParaRPr>
          </a:p>
        </p:txBody>
      </p:sp>
      <p:sp>
        <p:nvSpPr>
          <p:cNvPr id="20" name="AutoShape 38"/>
          <p:cNvSpPr>
            <a:spLocks noChangeArrowheads="1"/>
          </p:cNvSpPr>
          <p:nvPr>
            <p:custDataLst>
              <p:tags r:id="rId3"/>
            </p:custDataLst>
          </p:nvPr>
        </p:nvSpPr>
        <p:spPr bwMode="auto">
          <a:xfrm>
            <a:off x="783050" y="2058375"/>
            <a:ext cx="2197293" cy="481018"/>
          </a:xfrm>
          <a:prstGeom prst="roundRect">
            <a:avLst>
              <a:gd name="adj" fmla="val 485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Análisis y Diseño</a:t>
            </a:r>
            <a:endParaRPr lang="en-US" sz="1500" b="1" dirty="0">
              <a:solidFill>
                <a:prstClr val="white"/>
              </a:solidFill>
            </a:endParaRPr>
          </a:p>
        </p:txBody>
      </p:sp>
      <p:sp>
        <p:nvSpPr>
          <p:cNvPr id="21" name="AutoShape 38"/>
          <p:cNvSpPr>
            <a:spLocks noChangeArrowheads="1"/>
          </p:cNvSpPr>
          <p:nvPr>
            <p:custDataLst>
              <p:tags r:id="rId4"/>
            </p:custDataLst>
          </p:nvPr>
        </p:nvSpPr>
        <p:spPr bwMode="auto">
          <a:xfrm>
            <a:off x="783050" y="2545196"/>
            <a:ext cx="2197293" cy="439809"/>
          </a:xfrm>
          <a:prstGeom prst="roundRect">
            <a:avLst>
              <a:gd name="adj" fmla="val 6920"/>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Codificación</a:t>
            </a:r>
            <a:endParaRPr lang="en-US" sz="1500" b="1" dirty="0">
              <a:solidFill>
                <a:prstClr val="white"/>
              </a:solidFill>
            </a:endParaRPr>
          </a:p>
        </p:txBody>
      </p:sp>
      <p:sp>
        <p:nvSpPr>
          <p:cNvPr id="22" name="AutoShape 38"/>
          <p:cNvSpPr>
            <a:spLocks noChangeArrowheads="1"/>
          </p:cNvSpPr>
          <p:nvPr>
            <p:custDataLst>
              <p:tags r:id="rId5"/>
            </p:custDataLst>
          </p:nvPr>
        </p:nvSpPr>
        <p:spPr bwMode="auto">
          <a:xfrm>
            <a:off x="783050" y="2985005"/>
            <a:ext cx="2197293" cy="465695"/>
          </a:xfrm>
          <a:prstGeom prst="roundRect">
            <a:avLst>
              <a:gd name="adj" fmla="val 6315"/>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err="1">
                <a:solidFill>
                  <a:prstClr val="white"/>
                </a:solidFill>
              </a:rPr>
              <a:t>Testing</a:t>
            </a:r>
            <a:endParaRPr lang="en-US" sz="1500" b="1" dirty="0">
              <a:solidFill>
                <a:prstClr val="white"/>
              </a:solidFill>
            </a:endParaRPr>
          </a:p>
        </p:txBody>
      </p:sp>
      <p:sp>
        <p:nvSpPr>
          <p:cNvPr id="24" name="AutoShape 38"/>
          <p:cNvSpPr>
            <a:spLocks noChangeArrowheads="1"/>
          </p:cNvSpPr>
          <p:nvPr>
            <p:custDataLst>
              <p:tags r:id="rId6"/>
            </p:custDataLst>
          </p:nvPr>
        </p:nvSpPr>
        <p:spPr bwMode="auto">
          <a:xfrm>
            <a:off x="783050" y="3450700"/>
            <a:ext cx="2197292" cy="465695"/>
          </a:xfrm>
          <a:prstGeom prst="roundRect">
            <a:avLst>
              <a:gd name="adj" fmla="val 3129"/>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Despliegue</a:t>
            </a:r>
            <a:endParaRPr lang="en-US" sz="1500" b="1" dirty="0">
              <a:solidFill>
                <a:prstClr val="white"/>
              </a:solidFill>
            </a:endParaRPr>
          </a:p>
        </p:txBody>
      </p:sp>
      <p:sp>
        <p:nvSpPr>
          <p:cNvPr id="26" name="AutoShape 38"/>
          <p:cNvSpPr>
            <a:spLocks noChangeArrowheads="1"/>
          </p:cNvSpPr>
          <p:nvPr>
            <p:custDataLst>
              <p:tags r:id="rId7"/>
            </p:custDataLst>
          </p:nvPr>
        </p:nvSpPr>
        <p:spPr bwMode="auto">
          <a:xfrm>
            <a:off x="783050" y="3920654"/>
            <a:ext cx="2197293" cy="483024"/>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Continuidad</a:t>
            </a:r>
            <a:endParaRPr lang="en-US" sz="1500" b="1" dirty="0">
              <a:solidFill>
                <a:prstClr val="white"/>
              </a:solidFill>
            </a:endParaRPr>
          </a:p>
        </p:txBody>
      </p:sp>
      <p:sp>
        <p:nvSpPr>
          <p:cNvPr id="27" name="AutoShape 38"/>
          <p:cNvSpPr>
            <a:spLocks noChangeArrowheads="1"/>
          </p:cNvSpPr>
          <p:nvPr>
            <p:custDataLst>
              <p:tags r:id="rId8"/>
            </p:custDataLst>
          </p:nvPr>
        </p:nvSpPr>
        <p:spPr bwMode="auto">
          <a:xfrm>
            <a:off x="783050" y="5472213"/>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 Ambientes</a:t>
            </a:r>
            <a:endParaRPr lang="en-US" sz="1500" b="1" dirty="0">
              <a:solidFill>
                <a:prstClr val="white"/>
              </a:solidFill>
            </a:endParaRPr>
          </a:p>
        </p:txBody>
      </p:sp>
      <p:sp>
        <p:nvSpPr>
          <p:cNvPr id="28" name="AutoShape 38"/>
          <p:cNvSpPr>
            <a:spLocks noChangeArrowheads="1"/>
          </p:cNvSpPr>
          <p:nvPr>
            <p:custDataLst>
              <p:tags r:id="rId9"/>
            </p:custDataLst>
          </p:nvPr>
        </p:nvSpPr>
        <p:spPr bwMode="auto">
          <a:xfrm>
            <a:off x="783050" y="4593520"/>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ES" sz="1500" b="1" dirty="0">
                <a:solidFill>
                  <a:prstClr val="white"/>
                </a:solidFill>
              </a:rPr>
              <a:t>Administración del Proyecto</a:t>
            </a:r>
            <a:endParaRPr lang="en-US" sz="1500" b="1" dirty="0">
              <a:solidFill>
                <a:prstClr val="white"/>
              </a:solidFill>
            </a:endParaRPr>
          </a:p>
        </p:txBody>
      </p:sp>
      <p:sp>
        <p:nvSpPr>
          <p:cNvPr id="29" name="AutoShape 38"/>
          <p:cNvSpPr>
            <a:spLocks noChangeArrowheads="1"/>
          </p:cNvSpPr>
          <p:nvPr>
            <p:custDataLst>
              <p:tags r:id="rId10"/>
            </p:custDataLst>
          </p:nvPr>
        </p:nvSpPr>
        <p:spPr bwMode="auto">
          <a:xfrm>
            <a:off x="783050" y="5036197"/>
            <a:ext cx="2197293" cy="442677"/>
          </a:xfrm>
          <a:prstGeom prst="roundRect">
            <a:avLst>
              <a:gd name="adj" fmla="val 9984"/>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n-US" sz="1500" b="1" dirty="0">
                <a:solidFill>
                  <a:prstClr val="white"/>
                </a:solidFill>
              </a:rPr>
              <a:t>Control de </a:t>
            </a:r>
            <a:r>
              <a:rPr lang="en-US" sz="1500" b="1" dirty="0" err="1">
                <a:solidFill>
                  <a:prstClr val="white"/>
                </a:solidFill>
              </a:rPr>
              <a:t>Versión</a:t>
            </a:r>
            <a:r>
              <a:rPr lang="en-US" sz="1500" b="1" dirty="0">
                <a:solidFill>
                  <a:prstClr val="white"/>
                </a:solidFill>
              </a:rPr>
              <a:t> (SCM)</a:t>
            </a:r>
          </a:p>
        </p:txBody>
      </p:sp>
      <p:sp>
        <p:nvSpPr>
          <p:cNvPr id="18" name="AutoShape 38"/>
          <p:cNvSpPr>
            <a:spLocks noChangeArrowheads="1"/>
          </p:cNvSpPr>
          <p:nvPr>
            <p:custDataLst>
              <p:tags r:id="rId11"/>
            </p:custDataLst>
          </p:nvPr>
        </p:nvSpPr>
        <p:spPr bwMode="auto">
          <a:xfrm>
            <a:off x="39795" y="4593519"/>
            <a:ext cx="700693" cy="1321371"/>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Soporte</a:t>
            </a:r>
            <a:endParaRPr lang="en-US" sz="2000" b="1" dirty="0">
              <a:solidFill>
                <a:prstClr val="black">
                  <a:lumMod val="75000"/>
                  <a:lumOff val="25000"/>
                </a:prstClr>
              </a:solidFill>
            </a:endParaRPr>
          </a:p>
        </p:txBody>
      </p:sp>
      <p:sp>
        <p:nvSpPr>
          <p:cNvPr id="57" name="AutoShape 38"/>
          <p:cNvSpPr>
            <a:spLocks noChangeArrowheads="1"/>
          </p:cNvSpPr>
          <p:nvPr>
            <p:custDataLst>
              <p:tags r:id="rId12"/>
            </p:custDataLst>
          </p:nvPr>
        </p:nvSpPr>
        <p:spPr bwMode="auto">
          <a:xfrm>
            <a:off x="39795" y="1113438"/>
            <a:ext cx="700693" cy="3305272"/>
          </a:xfrm>
          <a:prstGeom prst="roundRect">
            <a:avLst>
              <a:gd name="adj" fmla="val 7427"/>
            </a:avLst>
          </a:prstGeom>
          <a:ln>
            <a:headEnd/>
            <a:tailEnd/>
          </a:ln>
        </p:spPr>
        <p:style>
          <a:lnRef idx="0">
            <a:schemeClr val="accent1"/>
          </a:lnRef>
          <a:fillRef idx="1003">
            <a:schemeClr val="lt1"/>
          </a:fillRef>
          <a:effectRef idx="3">
            <a:schemeClr val="accent1"/>
          </a:effectRef>
          <a:fontRef idx="minor">
            <a:schemeClr val="lt1"/>
          </a:fontRef>
        </p:style>
        <p:txBody>
          <a:bodyPr vert="vert270" anchor="ctr"/>
          <a:lstStyle/>
          <a:p>
            <a:pPr algn="ctr" fontAlgn="base">
              <a:spcBef>
                <a:spcPct val="0"/>
              </a:spcBef>
              <a:spcAft>
                <a:spcPct val="0"/>
              </a:spcAft>
              <a:defRPr/>
            </a:pPr>
            <a:r>
              <a:rPr lang="es-ES" sz="2000" b="1" dirty="0">
                <a:solidFill>
                  <a:prstClr val="black">
                    <a:lumMod val="75000"/>
                    <a:lumOff val="25000"/>
                  </a:prstClr>
                </a:solidFill>
              </a:rPr>
              <a:t>Procesos de Desarrollo</a:t>
            </a:r>
            <a:endParaRPr lang="en-US" sz="2000" b="1" dirty="0">
              <a:solidFill>
                <a:prstClr val="black">
                  <a:lumMod val="75000"/>
                  <a:lumOff val="25000"/>
                </a:prstClr>
              </a:solidFill>
            </a:endParaRPr>
          </a:p>
        </p:txBody>
      </p:sp>
      <p:sp>
        <p:nvSpPr>
          <p:cNvPr id="31" name="29 Llamada rectangular"/>
          <p:cNvSpPr/>
          <p:nvPr/>
        </p:nvSpPr>
        <p:spPr>
          <a:xfrm rot="5400000">
            <a:off x="3658852" y="521241"/>
            <a:ext cx="4986169" cy="5874899"/>
          </a:xfrm>
          <a:prstGeom prst="wedgeRectCallout">
            <a:avLst>
              <a:gd name="adj1" fmla="val -23442"/>
              <a:gd name="adj2" fmla="val 6228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Análisis y Diseño basado en Casos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base a la lista de casos de uso se hace el diseño, se reconocen las componente necesarias de desarrollar  y se generan los requerimientos de desarrollo.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por Caso de Uso (Si no se hizo antes)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Secuencia por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Diagramas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Derivar el Modelo de Datos o Validar el existente (cuando corresponda).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Componentes (Paquetes de Clases)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a:t>
            </a:r>
            <a:r>
              <a:rPr lang="es-CL" sz="1400" dirty="0" err="1">
                <a:solidFill>
                  <a:prstClr val="black"/>
                </a:solidFill>
                <a:latin typeface="Arial" panose="020B0604020202020204" pitchFamily="34" charset="0"/>
                <a:cs typeface="Arial" panose="020B0604020202020204" pitchFamily="34" charset="0"/>
              </a:rPr>
              <a:t>Deployment</a:t>
            </a:r>
            <a:r>
              <a:rPr lang="es-CL" sz="1400" dirty="0">
                <a:solidFill>
                  <a:prstClr val="black"/>
                </a:solidFill>
                <a:latin typeface="Arial" panose="020B0604020202020204" pitchFamily="34" charset="0"/>
                <a:cs typeface="Arial" panose="020B0604020202020204" pitchFamily="34" charset="0"/>
              </a:rPr>
              <a:t>, en los distintos ambientes que deberán operar las componentes del sistema.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Estimar esfuerzo de desarrollo en base a las componentes identificadas y extrapolar esfuerzos para aquellas que están identificadas pero que serán detalladas como parte de las actividades de las iteraciones del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la secuencia de desarrollo en base a los casos de uso, definiendo una o mas iteraciones y precisando que casos de uso serán abordados en cada iteración.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p:txBody>
      </p:sp>
      <p:sp>
        <p:nvSpPr>
          <p:cNvPr id="33" name="29 Llamada rectangular"/>
          <p:cNvSpPr/>
          <p:nvPr/>
        </p:nvSpPr>
        <p:spPr>
          <a:xfrm rot="5400000">
            <a:off x="3637643" y="470215"/>
            <a:ext cx="4977787" cy="5925696"/>
          </a:xfrm>
          <a:prstGeom prst="wedgeRectCallout">
            <a:avLst>
              <a:gd name="adj1" fmla="val -12002"/>
              <a:gd name="adj2" fmla="val 5995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en forma iterativa e incremental (Por Casos de Uso).</a:t>
            </a:r>
          </a:p>
          <a:p>
            <a:pPr marL="2857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0" lvl="1"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Codificar de acuerdo con la secuencia de desarrollo establecida al concluir el análisis y diseño, generando un entregable en cada iteración, con el objetivo de liberarlo a QA al concluir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Codificación en ambiente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Respetar las Normas de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Inspección de Código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Cumplimiento de Estándar de Codificación del Banco</a:t>
            </a:r>
          </a:p>
          <a:p>
            <a:pPr marL="1200150" lvl="2"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Verificación de Estándares de Seguridad</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Automatización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para la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Generar evidencias de ejecución de pruebas unitarias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Preparación de entregables de cada iteración.</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en ambiente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(Previo al paso a QA).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Planeamiento de Pruebas de Integración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Integración de Componentes y despliegue en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Pruebas de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a:t>
            </a:r>
          </a:p>
        </p:txBody>
      </p:sp>
      <p:sp>
        <p:nvSpPr>
          <p:cNvPr id="34" name="29 Llamada rectangular"/>
          <p:cNvSpPr/>
          <p:nvPr/>
        </p:nvSpPr>
        <p:spPr>
          <a:xfrm rot="5400000">
            <a:off x="3643340" y="475908"/>
            <a:ext cx="4977782" cy="5914309"/>
          </a:xfrm>
          <a:prstGeom prst="wedgeRectCallout">
            <a:avLst>
              <a:gd name="adj1" fmla="val -4178"/>
              <a:gd name="adj2" fmla="val 5945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Realizar el control de calidad del producto en base a Casos de Uso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Estática (Requerimientos, Análisis, Diseño y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Análisis de Ambigüedades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Prueba en base a los escenarios de cada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Desarrollo de los Casos de Prueba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Verificar la ejecución de pruebas unitarias, inspección de código y revisiones de pares durante el proceso de desarrollo.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Preparar plan de pruebas por  cada iteración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Fase Dinámica (Ejecución de pruebas, posterior a la codificación):</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Prueba Base</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1</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Ciclo 2</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No Impacto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IDC</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Stress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UAT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Regresiva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32" name="29 Llamada rectangular"/>
          <p:cNvSpPr/>
          <p:nvPr/>
        </p:nvSpPr>
        <p:spPr>
          <a:xfrm rot="5400000">
            <a:off x="3600016" y="519233"/>
            <a:ext cx="5064427" cy="5914310"/>
          </a:xfrm>
          <a:prstGeom prst="wedgeRectCallout">
            <a:avLst>
              <a:gd name="adj1" fmla="val 2721"/>
              <a:gd name="adj2" fmla="val 56474"/>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Despliegue de versiones</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El despliegue de versiones va de la mano con el control de versiones del producto (SCM), pero puede darse el caso de un desarrollo cuyo producto de software resultante no esta bajo al ambiente de SCM, por ello se pueden dar dos situaciones: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Manual (Aplicación de software fuera de SCM)</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Despliegue Automático (SERENA)</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iteración de desarrollo, se debe desplegar la versión en dos ambientes, no siendo ambos estrictamente obligatorios, pero son secuenciales entre si, partiendo por </a:t>
            </a: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 y una vez concluidas las pruebas de sistema e integración, se procede a las pruebas de QA:</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e </a:t>
            </a:r>
            <a:r>
              <a:rPr lang="es-CL" sz="1400" dirty="0" err="1">
                <a:solidFill>
                  <a:prstClr val="black"/>
                </a:solidFill>
                <a:latin typeface="Arial" panose="020B0604020202020204" pitchFamily="34" charset="0"/>
                <a:cs typeface="Arial" panose="020B0604020202020204" pitchFamily="34" charset="0"/>
              </a:rPr>
              <a:t>Integration</a:t>
            </a:r>
            <a:r>
              <a:rPr lang="es-CL" sz="1400" dirty="0">
                <a:solidFill>
                  <a:prstClr val="black"/>
                </a:solidFill>
                <a:latin typeface="Arial" panose="020B0604020202020204" pitchFamily="34" charset="0"/>
                <a:cs typeface="Arial" panose="020B0604020202020204" pitchFamily="34" charset="0"/>
              </a:rPr>
              <a:t> Test (Opcional)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y UAT (Obligatorio)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todas las iteraciones de desarrollo y pasar con éxito las certificaciones de QA, se libera en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Producción (Obligatorio)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Bug </a:t>
            </a:r>
            <a:r>
              <a:rPr lang="es-CL" sz="1400" dirty="0" err="1">
                <a:solidFill>
                  <a:prstClr val="black"/>
                </a:solidFill>
                <a:latin typeface="Arial" panose="020B0604020202020204" pitchFamily="34" charset="0"/>
                <a:cs typeface="Arial" panose="020B0604020202020204" pitchFamily="34" charset="0"/>
              </a:rPr>
              <a:t>Fixing</a:t>
            </a:r>
            <a:r>
              <a:rPr lang="es-CL" sz="1400" dirty="0">
                <a:solidFill>
                  <a:prstClr val="black"/>
                </a:solidFill>
                <a:latin typeface="Arial" panose="020B0604020202020204" pitchFamily="34" charset="0"/>
                <a:cs typeface="Arial" panose="020B0604020202020204" pitchFamily="34" charset="0"/>
              </a:rPr>
              <a:t> (Opcional), después del despliegue en producción</a:t>
            </a:r>
          </a:p>
        </p:txBody>
      </p:sp>
      <p:sp>
        <p:nvSpPr>
          <p:cNvPr id="55" name="29 Llamada rectangular"/>
          <p:cNvSpPr/>
          <p:nvPr/>
        </p:nvSpPr>
        <p:spPr>
          <a:xfrm rot="5400000">
            <a:off x="3665583" y="492029"/>
            <a:ext cx="4967163" cy="5914310"/>
          </a:xfrm>
          <a:prstGeom prst="wedgeRectCallout">
            <a:avLst>
              <a:gd name="adj1" fmla="val 14556"/>
              <a:gd name="adj2" fmla="val 59371"/>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Toma de Control del Producto por la Gerencia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el proyecto de desarrollo y luego de la puesta en producción y dentro del período de garantía la fábrica de continuidad debe tomar el control de los fuentes de la aplicación de software resultante del proyecto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Este flujo de trabajo contiene las actividades de cierre del proyecto y concluye con la entrega a la Fábrica de Continuidad de la documentación y el código fuente requerido para brindar el soporte de continuidad.</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debe tener en cuenta que el proyecto no se dará por cerrado hasta que este operando de forma estable en el ambiente de producción.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Los documentos que son exigibles dependen del tipo de proyecto y metodología de desarrollo que ha sido aplicada para la administración del proceso de desarrollo.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fábrica de continuidad deberá asegurarse que la documentación y los fuentes se encuentren catalogados en la herramienta de SCM que use el banco (Cuando corresponda hacerlo)</a:t>
            </a: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a:t>
            </a:r>
          </a:p>
        </p:txBody>
      </p:sp>
      <p:sp>
        <p:nvSpPr>
          <p:cNvPr id="37" name="29 Llamada rectangular"/>
          <p:cNvSpPr/>
          <p:nvPr/>
        </p:nvSpPr>
        <p:spPr>
          <a:xfrm rot="5400000">
            <a:off x="3575288" y="474667"/>
            <a:ext cx="5040085" cy="6021976"/>
          </a:xfrm>
          <a:prstGeom prst="wedgeRectCallout">
            <a:avLst>
              <a:gd name="adj1" fmla="val 26963"/>
              <a:gd name="adj2" fmla="val 603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 proyectos tradicionales (iterativos e incrementales)</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divide el proyecto en 5 fases: (</a:t>
            </a:r>
            <a:r>
              <a:rPr lang="es-CL" sz="1400" dirty="0" err="1">
                <a:solidFill>
                  <a:prstClr val="black"/>
                </a:solidFill>
                <a:latin typeface="Arial" panose="020B0604020202020204" pitchFamily="34" charset="0"/>
                <a:cs typeface="Arial" panose="020B0604020202020204" pitchFamily="34" charset="0"/>
              </a:rPr>
              <a:t>inicio,diseño,plan</a:t>
            </a:r>
            <a:r>
              <a:rPr lang="es-CL" sz="1400" dirty="0">
                <a:solidFill>
                  <a:prstClr val="black"/>
                </a:solidFill>
                <a:latin typeface="Arial" panose="020B0604020202020204" pitchFamily="34" charset="0"/>
                <a:cs typeface="Arial" panose="020B0604020202020204" pitchFamily="34" charset="0"/>
              </a:rPr>
              <a:t>, ejecución y cierre).</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Las  3 primeras fases se abordan con una iteración cada una y la ejecución pueden ser una o más iteraciones que generan un incremento en los entregables del proyecto en base a los casos de uso cubiertos en cada iteración. La última fase de cierre es de una única iteración.</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Al concluir cada fase se cumple un hito del proyecto, al que se asocian un conjunto de entregables bien definidos,</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En cada iteración se ejecutan tareas asociadas a disciplinas propias del desarrollo de software y otras tareas asociadas a disciplinas de soporte y administración del proyecto.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Todas las tareas independientemente de la disciplina están asociadas a un entregable del proyecto y las tareas de desarrollo además pueden o no  estar asociadas a un caso de uso.</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La estructura de la carta </a:t>
            </a:r>
            <a:r>
              <a:rPr lang="es-CL" sz="1400" dirty="0" err="1">
                <a:solidFill>
                  <a:prstClr val="black"/>
                </a:solidFill>
                <a:latin typeface="Arial" panose="020B0604020202020204" pitchFamily="34" charset="0"/>
                <a:cs typeface="Arial" panose="020B0604020202020204" pitchFamily="34" charset="0"/>
              </a:rPr>
              <a:t>gantt</a:t>
            </a:r>
            <a:r>
              <a:rPr lang="es-CL" sz="1400" dirty="0">
                <a:solidFill>
                  <a:prstClr val="black"/>
                </a:solidFill>
                <a:latin typeface="Arial" panose="020B0604020202020204" pitchFamily="34" charset="0"/>
                <a:cs typeface="Arial" panose="020B0604020202020204" pitchFamily="34" charset="0"/>
              </a:rPr>
              <a:t> (WBS) se descompone en Fases, Iteraciones, Disciplinas, Tareas (Título de la Acción), Sub Tareas que es la actividad que se programa con recurso, esfuerzo, costo, plazo, tipo de entregable, caso de uso asociado (Cuando corresponda).</a:t>
            </a: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 el fin de tener una visibilidad completa del proyecto, las Tareas se pueden Planificar en plazo, costo y esfuerzo y luego cuando corresponda se pueden programar descomponiéndolas en sub tareas.</a:t>
            </a:r>
          </a:p>
        </p:txBody>
      </p:sp>
      <p:sp>
        <p:nvSpPr>
          <p:cNvPr id="39" name="29 Llamada rectangular"/>
          <p:cNvSpPr/>
          <p:nvPr/>
        </p:nvSpPr>
        <p:spPr>
          <a:xfrm rot="5400000">
            <a:off x="3627217" y="492023"/>
            <a:ext cx="5010028" cy="5914308"/>
          </a:xfrm>
          <a:prstGeom prst="wedgeRectCallout">
            <a:avLst>
              <a:gd name="adj1" fmla="val 37471"/>
              <a:gd name="adj2" fmla="val 6313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Software </a:t>
            </a:r>
            <a:r>
              <a:rPr lang="es-CL" sz="1400" dirty="0" err="1">
                <a:solidFill>
                  <a:prstClr val="black"/>
                </a:solidFill>
                <a:latin typeface="Arial" panose="020B0604020202020204" pitchFamily="34" charset="0"/>
                <a:cs typeface="Arial" panose="020B0604020202020204" pitchFamily="34" charset="0"/>
              </a:rPr>
              <a:t>Configuration</a:t>
            </a:r>
            <a:r>
              <a:rPr lang="es-CL" sz="1400" dirty="0">
                <a:solidFill>
                  <a:prstClr val="black"/>
                </a:solidFill>
                <a:latin typeface="Arial" panose="020B0604020202020204" pitchFamily="34" charset="0"/>
                <a:cs typeface="Arial" panose="020B0604020202020204" pitchFamily="34" charset="0"/>
              </a:rPr>
              <a:t> Manager</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la configuración de los productos afectados por un mismo proyecto de software, se enmarca dentro de los procesos de soporte y este en particular  persigue como objetivo asegurar la calidad del producto de software resultante y asegurar su mantenibilidad en el tiempo, manteniendo administradas y controladas todas las componentes del software en su código fuente más los documentos de requerimientos, análisis, diseño, casos de pruebas que sustentan las características  funcionales de la aplicación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 la configuración, debe establecer las actividades que los proyectos deben cumplir para :</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Cambios</a:t>
            </a:r>
          </a:p>
          <a:p>
            <a:pPr marL="1200150" lvl="2"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Control de Versiones</a:t>
            </a:r>
          </a:p>
          <a:p>
            <a:pPr algn="just" fontAlgn="base">
              <a:spcBef>
                <a:spcPct val="0"/>
              </a:spcBef>
              <a:spcAft>
                <a:spcPct val="0"/>
              </a:spcAft>
            </a:pPr>
            <a:r>
              <a:rPr lang="es-CL" sz="1200" dirty="0">
                <a:solidFill>
                  <a:prstClr val="black"/>
                </a:solidFill>
                <a:latin typeface="Arial" charset="0"/>
              </a:rPr>
              <a:t>.</a:t>
            </a:r>
          </a:p>
        </p:txBody>
      </p:sp>
      <p:sp>
        <p:nvSpPr>
          <p:cNvPr id="30" name="29 Llamada rectangular"/>
          <p:cNvSpPr/>
          <p:nvPr/>
        </p:nvSpPr>
        <p:spPr>
          <a:xfrm rot="5400000">
            <a:off x="3662521" y="495093"/>
            <a:ext cx="4956351" cy="5897376"/>
          </a:xfrm>
          <a:prstGeom prst="wedgeRectCallout">
            <a:avLst>
              <a:gd name="adj1" fmla="val -34056"/>
              <a:gd name="adj2" fmla="val 5970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Administrar Requerimientos de Software basado en Casos de Uso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Concluir el Modelo de Negocio (TO BE), en caso de que se cuente con él desde la etapa de inicio.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Establecer el modelo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Priorizar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Estructurar el modelo de casos de uso.</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Especificación de Requerimientos basado en los Casos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de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Semántica del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Requerimientos no Funcionales por Caso de Uso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Reglas por Casos de Uso: (Acceso, Navegación, Validación, Integración, reglas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Maqueta Visual del Caso de Uso (Cuando Corresponda)</a:t>
            </a:r>
          </a:p>
        </p:txBody>
      </p:sp>
      <p:sp>
        <p:nvSpPr>
          <p:cNvPr id="36" name="29 Llamada rectangular"/>
          <p:cNvSpPr/>
          <p:nvPr/>
        </p:nvSpPr>
        <p:spPr>
          <a:xfrm rot="5400000">
            <a:off x="3600347" y="520307"/>
            <a:ext cx="5040096" cy="5986758"/>
          </a:xfrm>
          <a:prstGeom prst="wedgeRectCallout">
            <a:avLst>
              <a:gd name="adj1" fmla="val 44097"/>
              <a:gd name="adj2" fmla="val 5817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Administración del ambiente pre productivo</a:t>
            </a:r>
          </a:p>
          <a:p>
            <a:pPr algn="ct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actividad de administrar el ambiente pre productivo es necesaria para garantizar que los equipos de desarrollo cuenten a tiempo con la infraestructura necesaria para el proceso de certificación de las aplicaciones de software..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procedimiento para la administración del ambiente pre productivo, debe establecer las actividades que los proyectos deben cumplir para solicitar la habilitación del ambiente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debe ser preparada por el equipo de desarrollo del proyecto, Los ambientes pre productivos son:</a:t>
            </a:r>
          </a:p>
          <a:p>
            <a:pPr marL="742950" lvl="1" indent="-285750" algn="just" fontAlgn="base">
              <a:spcBef>
                <a:spcPct val="0"/>
              </a:spcBef>
              <a:spcAft>
                <a:spcPct val="0"/>
              </a:spcAft>
              <a:buFont typeface="Arial" panose="020B0604020202020204" pitchFamily="34" charset="0"/>
              <a:buChar char="•"/>
            </a:pPr>
            <a:r>
              <a:rPr lang="es-CL" sz="1400" dirty="0" err="1">
                <a:solidFill>
                  <a:prstClr val="black"/>
                </a:solidFill>
                <a:latin typeface="Arial" panose="020B0604020202020204" pitchFamily="34" charset="0"/>
                <a:cs typeface="Arial" panose="020B0604020202020204" pitchFamily="34" charset="0"/>
              </a:rPr>
              <a:t>System</a:t>
            </a:r>
            <a:r>
              <a:rPr lang="es-CL" sz="1400" dirty="0">
                <a:solidFill>
                  <a:prstClr val="black"/>
                </a:solidFill>
                <a:latin typeface="Arial" panose="020B0604020202020204" pitchFamily="34" charset="0"/>
                <a:cs typeface="Arial" panose="020B0604020202020204" pitchFamily="34" charset="0"/>
              </a:rPr>
              <a:t> Test</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QA - UAT</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solicitud de ambiente también debe considerar la habilitación de datos de pruebas, debidamente enmascarados.</a:t>
            </a:r>
          </a:p>
          <a:p>
            <a:pPr algn="just" fontAlgn="base">
              <a:spcBef>
                <a:spcPct val="0"/>
              </a:spcBef>
              <a:spcAft>
                <a:spcPct val="0"/>
              </a:spcAft>
            </a:pPr>
            <a:endParaRPr lang="es-CL" sz="1200" dirty="0">
              <a:solidFill>
                <a:prstClr val="black"/>
              </a:solidFill>
              <a:latin typeface="Arial" charset="0"/>
            </a:endParaRPr>
          </a:p>
          <a:p>
            <a:pPr algn="just" fontAlgn="base">
              <a:spcBef>
                <a:spcPct val="0"/>
              </a:spcBef>
              <a:spcAft>
                <a:spcPct val="0"/>
              </a:spcAft>
            </a:pPr>
            <a:r>
              <a:rPr lang="es-CL" sz="1200" dirty="0">
                <a:solidFill>
                  <a:prstClr val="black"/>
                </a:solidFill>
                <a:latin typeface="Arial" charset="0"/>
              </a:rPr>
              <a:t>El planeamiento de </a:t>
            </a:r>
            <a:r>
              <a:rPr lang="es-CL" sz="1200" dirty="0" err="1">
                <a:solidFill>
                  <a:prstClr val="black"/>
                </a:solidFill>
                <a:latin typeface="Arial" charset="0"/>
              </a:rPr>
              <a:t>releases</a:t>
            </a:r>
            <a:r>
              <a:rPr lang="es-CL" sz="1200" dirty="0">
                <a:solidFill>
                  <a:prstClr val="black"/>
                </a:solidFill>
                <a:latin typeface="Arial" charset="0"/>
              </a:rPr>
              <a:t> facilitará  también  la habilitación de ambientes que podrán ser usados concurrentemente por varios proyectos. </a:t>
            </a:r>
          </a:p>
        </p:txBody>
      </p:sp>
      <p:sp>
        <p:nvSpPr>
          <p:cNvPr id="19" name="Título 2"/>
          <p:cNvSpPr txBox="1">
            <a:spLocks/>
          </p:cNvSpPr>
          <p:nvPr/>
        </p:nvSpPr>
        <p:spPr bwMode="auto">
          <a:xfrm>
            <a:off x="118171" y="41298"/>
            <a:ext cx="8662989"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3600" kern="1200">
                <a:solidFill>
                  <a:srgbClr val="7F7F7F"/>
                </a:solidFill>
                <a:latin typeface="+mj-lt"/>
                <a:ea typeface="ＭＳ Ｐゴシック" charset="0"/>
                <a:cs typeface="ＭＳ Ｐゴシック" charset="0"/>
              </a:defRPr>
            </a:lvl1pPr>
            <a:lvl2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7F7F7F"/>
                </a:solidFill>
                <a:latin typeface="Calibri" charset="0"/>
                <a:ea typeface="ＭＳ Ｐゴシック" charset="0"/>
                <a:cs typeface="ＭＳ Ｐゴシック" charset="0"/>
              </a:defRPr>
            </a:lvl5pPr>
            <a:lvl6pPr marL="4572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6pPr>
            <a:lvl7pPr marL="9144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7pPr>
            <a:lvl8pPr marL="13716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8pPr>
            <a:lvl9pPr marL="1828800" algn="ctr" defTabSz="457200" rtl="0" fontAlgn="base">
              <a:spcBef>
                <a:spcPct val="0"/>
              </a:spcBef>
              <a:spcAft>
                <a:spcPct val="0"/>
              </a:spcAft>
              <a:defRPr sz="3600">
                <a:solidFill>
                  <a:srgbClr val="7F7F7F"/>
                </a:solidFill>
                <a:latin typeface="Calibri" charset="0"/>
                <a:ea typeface="ＭＳ Ｐゴシック" charset="0"/>
                <a:cs typeface="ＭＳ Ｐゴシック" charset="0"/>
              </a:defRPr>
            </a:lvl9pPr>
          </a:lstStyle>
          <a:p>
            <a:pPr algn="l"/>
            <a:r>
              <a:rPr lang="es-ES" sz="2300" dirty="0" smtClean="0">
                <a:solidFill>
                  <a:prstClr val="white"/>
                </a:solidFill>
              </a:rPr>
              <a:t>Proceso de Desarrollo de Software</a:t>
            </a:r>
            <a:endParaRPr lang="es-CL" sz="2300" dirty="0"/>
          </a:p>
        </p:txBody>
      </p:sp>
      <p:sp>
        <p:nvSpPr>
          <p:cNvPr id="41" name="40 Pentágono"/>
          <p:cNvSpPr/>
          <p:nvPr/>
        </p:nvSpPr>
        <p:spPr>
          <a:xfrm>
            <a:off x="10748987" y="-73260"/>
            <a:ext cx="1125149" cy="388970"/>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Estrategia y Seguimiento</a:t>
            </a:r>
          </a:p>
        </p:txBody>
      </p:sp>
      <p:sp>
        <p:nvSpPr>
          <p:cNvPr id="44" name="43 Pentágono"/>
          <p:cNvSpPr/>
          <p:nvPr/>
        </p:nvSpPr>
        <p:spPr>
          <a:xfrm>
            <a:off x="11887200" y="-73261"/>
            <a:ext cx="1016291"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Gestión de la Demanda</a:t>
            </a:r>
          </a:p>
        </p:txBody>
      </p:sp>
      <p:sp>
        <p:nvSpPr>
          <p:cNvPr id="47" name="46 Pentágono"/>
          <p:cNvSpPr/>
          <p:nvPr/>
        </p:nvSpPr>
        <p:spPr>
          <a:xfrm>
            <a:off x="12916554" y="-73261"/>
            <a:ext cx="959687"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Ingeniería de Proceso</a:t>
            </a:r>
          </a:p>
        </p:txBody>
      </p:sp>
      <p:sp>
        <p:nvSpPr>
          <p:cNvPr id="48" name="47 Pentágono"/>
          <p:cNvSpPr/>
          <p:nvPr/>
        </p:nvSpPr>
        <p:spPr>
          <a:xfrm>
            <a:off x="13894525" y="-73261"/>
            <a:ext cx="1062448" cy="388971"/>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Arquitectura</a:t>
            </a:r>
          </a:p>
        </p:txBody>
      </p:sp>
      <p:sp>
        <p:nvSpPr>
          <p:cNvPr id="49" name="48 Pentágono"/>
          <p:cNvSpPr/>
          <p:nvPr/>
        </p:nvSpPr>
        <p:spPr>
          <a:xfrm>
            <a:off x="14956973" y="-73261"/>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Fábricas de Software</a:t>
            </a:r>
          </a:p>
        </p:txBody>
      </p:sp>
      <p:sp>
        <p:nvSpPr>
          <p:cNvPr id="50" name="49 Pentágono"/>
          <p:cNvSpPr/>
          <p:nvPr/>
        </p:nvSpPr>
        <p:spPr>
          <a:xfrm>
            <a:off x="15939934" y="-73260"/>
            <a:ext cx="959687" cy="388972"/>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QA de Producto</a:t>
            </a:r>
          </a:p>
        </p:txBody>
      </p:sp>
      <p:sp>
        <p:nvSpPr>
          <p:cNvPr id="51" name="50 Pentágono"/>
          <p:cNvSpPr/>
          <p:nvPr/>
        </p:nvSpPr>
        <p:spPr>
          <a:xfrm>
            <a:off x="16925747" y="-73261"/>
            <a:ext cx="959687" cy="388973"/>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Producción</a:t>
            </a:r>
          </a:p>
        </p:txBody>
      </p:sp>
      <p:sp>
        <p:nvSpPr>
          <p:cNvPr id="52" name="51 Pentágono"/>
          <p:cNvSpPr/>
          <p:nvPr/>
        </p:nvSpPr>
        <p:spPr>
          <a:xfrm>
            <a:off x="17907204" y="-73260"/>
            <a:ext cx="1060066" cy="388968"/>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Continuidad</a:t>
            </a:r>
          </a:p>
        </p:txBody>
      </p:sp>
      <p:sp>
        <p:nvSpPr>
          <p:cNvPr id="53" name="52 Pentágono"/>
          <p:cNvSpPr/>
          <p:nvPr/>
        </p:nvSpPr>
        <p:spPr>
          <a:xfrm>
            <a:off x="19001860" y="-73263"/>
            <a:ext cx="892873" cy="388975"/>
          </a:xfrm>
          <a:prstGeom prst="homePlate">
            <a:avLst/>
          </a:prstGeom>
          <a:solidFill>
            <a:schemeClr val="accent1"/>
          </a:solidFill>
        </p:spPr>
        <p:style>
          <a:lnRef idx="0">
            <a:schemeClr val="accent1"/>
          </a:lnRef>
          <a:fillRef idx="1002">
            <a:schemeClr val="dk2"/>
          </a:fillRef>
          <a:effectRef idx="3">
            <a:schemeClr val="accent1"/>
          </a:effectRef>
          <a:fontRef idx="minor">
            <a:schemeClr val="lt1"/>
          </a:fontRef>
        </p:style>
        <p:txBody>
          <a:bodyPr rtlCol="0" anchor="ctr"/>
          <a:lstStyle/>
          <a:p>
            <a:pPr algn="ctr" fontAlgn="base">
              <a:spcBef>
                <a:spcPct val="0"/>
              </a:spcBef>
              <a:spcAft>
                <a:spcPct val="0"/>
              </a:spcAft>
            </a:pPr>
            <a:r>
              <a:rPr lang="es-CL" sz="1000" dirty="0">
                <a:solidFill>
                  <a:prstClr val="white"/>
                </a:solidFill>
              </a:rPr>
              <a:t>PMO y Gestión</a:t>
            </a:r>
          </a:p>
        </p:txBody>
      </p:sp>
      <p:sp>
        <p:nvSpPr>
          <p:cNvPr id="74" name="73 Llamada rectangular"/>
          <p:cNvSpPr/>
          <p:nvPr/>
        </p:nvSpPr>
        <p:spPr>
          <a:xfrm rot="5400000">
            <a:off x="3559627" y="518351"/>
            <a:ext cx="5054471" cy="6005043"/>
          </a:xfrm>
          <a:prstGeom prst="wedgeRectCallout">
            <a:avLst>
              <a:gd name="adj1" fmla="val -56381"/>
              <a:gd name="adj2" fmla="val 974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Usuario Líder / </a:t>
            </a:r>
            <a:r>
              <a:rPr lang="es-CL" sz="1400" dirty="0" err="1">
                <a:solidFill>
                  <a:prstClr val="black"/>
                </a:solidFill>
                <a:latin typeface="Arial" panose="020B0604020202020204" pitchFamily="34" charset="0"/>
                <a:cs typeface="Arial" panose="020B0604020202020204" pitchFamily="34" charset="0"/>
              </a:rPr>
              <a:t>Product</a:t>
            </a:r>
            <a:r>
              <a:rPr lang="es-CL" sz="1400" dirty="0">
                <a:solidFill>
                  <a:prstClr val="black"/>
                </a:solidFill>
                <a:latin typeface="Arial" panose="020B0604020202020204" pitchFamily="34" charset="0"/>
                <a:cs typeface="Arial" panose="020B0604020202020204" pitchFamily="34" charset="0"/>
              </a:rPr>
              <a:t> </a:t>
            </a:r>
            <a:r>
              <a:rPr lang="es-CL" sz="1400" dirty="0" err="1">
                <a:solidFill>
                  <a:prstClr val="black"/>
                </a:solidFill>
                <a:latin typeface="Arial" panose="020B0604020202020204" pitchFamily="34" charset="0"/>
                <a:cs typeface="Arial" panose="020B0604020202020204" pitchFamily="34" charset="0"/>
              </a:rPr>
              <a:t>Owner</a:t>
            </a: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Usuario Líder debe ser nombrado por la Gerencia del área que es sponsor de la iniciativa.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el proyecto el usuario líder es quien conoce el entorno de negocio del cliente y expone la visión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Representa a todos los interesados en el producto final y es el responsable de la "Lista de Requerimientos Funcionales del Producto".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 responsable de preparar el caso de negocio y obtener la aprobación para la financiación necesaria para el proyecto, es responsable de definir las características funcionales y los criterios de término del proyecto.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Sus deberes y responsabilidades se extienden a lo largo de todo el ciclo de vida del proyecto.</a:t>
            </a:r>
          </a:p>
        </p:txBody>
      </p:sp>
      <p:sp>
        <p:nvSpPr>
          <p:cNvPr id="75" name="74 Llamada rectangular"/>
          <p:cNvSpPr/>
          <p:nvPr/>
        </p:nvSpPr>
        <p:spPr>
          <a:xfrm rot="5400000">
            <a:off x="3603379" y="468045"/>
            <a:ext cx="5021522" cy="6059596"/>
          </a:xfrm>
          <a:prstGeom prst="wedgeRectCallout">
            <a:avLst>
              <a:gd name="adj1" fmla="val -55637"/>
              <a:gd name="adj2" fmla="val 8392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la Demanda debe ser nombrado por la Gerencia de Gestión de la Demanda.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 etapa inicial del proyecto debe crear la iniciativa en PPM y apoyar al usuario líder en la definición de los objetivos y alcance del proyecto y en la preparación del caso de negocio.  En base a su juicio experto y el historial de proyectos de características similares apoyará al usuario en la clasificación del proyecto y en la elección de la metodología de administración de proyectos que sea a su juicio la más propicia para abordar la gestión del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Una vez que la iniciativa este en condiciones de ser presentada al comité de priorización, debe informar a la Gerencia de Estrategia y Seguimiento para que sea incluida en la agenda del siguiente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acompañar al Usuario Líder en la presentación al comité y durante el  desarrollo de la reunión debe apoyar al usuario líder en la exposición de la iniciativa y tomar nota de los acuerdos de la reunión y posteriormente registrar en PPM la resolución del comité e informar a la gerencia sponsor.</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caso de que la iniciativa sea aprobada debe continuar prestando apoyo al usuario líder y al líder del proyecto cuando sea necesario, principalmente en las actividades de diseño y planeamiento y control.</a:t>
            </a:r>
          </a:p>
        </p:txBody>
      </p:sp>
      <p:sp>
        <p:nvSpPr>
          <p:cNvPr id="77" name="29 Llamada rectangular"/>
          <p:cNvSpPr/>
          <p:nvPr/>
        </p:nvSpPr>
        <p:spPr>
          <a:xfrm rot="5400000">
            <a:off x="3556257" y="480557"/>
            <a:ext cx="5033497" cy="6059660"/>
          </a:xfrm>
          <a:prstGeom prst="wedgeRectCallout">
            <a:avLst>
              <a:gd name="adj1" fmla="val -55820"/>
              <a:gd name="adj2" fmla="val 422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PMO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Gerencia de PMO y Gestión de la DIVOT y su equipo de trabajo.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es responsable entre otras cosas, de controlar el desempeño financiero de los proyectos de desarrollo y el cumplimiento de los plazos y asegurar la calidad del proceso, es decir, el cumplimiento de los procesos de desarrollo de acuerdo con los procedimientos establecidos por el Banco.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PMO del proyecto es nombrada por el Gerente de PMO y Gestión y su participación en el proyecto si bien es de índole contralora para verificar el cumplimiento del plazo y del presupuesto del proyecto, también presta apoyo directo para algunas de las actividades de administración como por ejemplo la formalización de la aprobación presupuestaria, la generación de los contratos o anexos de contratos con los proveedores y negociación de precios y la formalización del cierre del proyecto desde el punto de vista administrativo, asegurándose que se hayan recibido satisfactoriamente todos los entregables del proyecto y se encuentren en manos de la Gerencia de Producción y que la Gerencia de Continuidad haya tomado control del producto resultante del proyecto.</a:t>
            </a:r>
          </a:p>
        </p:txBody>
      </p:sp>
      <p:sp>
        <p:nvSpPr>
          <p:cNvPr id="78" name="29 Llamada rectangular"/>
          <p:cNvSpPr/>
          <p:nvPr/>
        </p:nvSpPr>
        <p:spPr>
          <a:xfrm rot="5400000">
            <a:off x="3566351" y="470460"/>
            <a:ext cx="5054470" cy="6100825"/>
          </a:xfrm>
          <a:prstGeom prst="wedgeRectCallout">
            <a:avLst>
              <a:gd name="adj1" fmla="val -55409"/>
              <a:gd name="adj2" fmla="val 30517"/>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Tiene la responsabilidad de iniciar, planificar, ejecutar, controlar y cerrar el proyecto aplicando la metodología definida por el 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Proyecto es nombrado por la Fábrica de Desarrollo y es responsable de  controlar y coordinar el desarrollo  con el o los proveedores de dichos servicios en caso de que sean subcontratados o con el equipo interno en caso de que pudiese hacerse con recursos propios o con parte de los equipos Agile, en caso de que tengan disponibilidad de horas.  </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coordinar las tareas de análisis, diseño, especificaciones de desarrollo, control de calidad, habilitación de ambientes y datos, control de los fuentes y despliegue en ambientes pre productivos, el o los pasos a producción y finalmente las labores de toma de control por parte de la fábrica de continuidad, una vez concluido el proyecto.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En las etapas iniciales del proyecto debe apoyar a la PMO para la cotización y adjudicación y generación del anexo de contrato de desarrollos menores con el  o los proveedores seleccionados.  Este rol es también responsable de informar los avances del proyecto en PPM y atender las consultas y reuniones de control que solicite la PMO.</a:t>
            </a:r>
          </a:p>
        </p:txBody>
      </p:sp>
      <p:sp>
        <p:nvSpPr>
          <p:cNvPr id="79" name="29 Llamada rectangular"/>
          <p:cNvSpPr/>
          <p:nvPr/>
        </p:nvSpPr>
        <p:spPr>
          <a:xfrm rot="5400000">
            <a:off x="3566321" y="470494"/>
            <a:ext cx="5054470" cy="6100762"/>
          </a:xfrm>
          <a:prstGeom prst="wedgeRectCallout">
            <a:avLst>
              <a:gd name="adj1" fmla="val -54888"/>
              <a:gd name="adj2" fmla="val 870"/>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Equipo de desarrollo</a:t>
            </a:r>
          </a:p>
          <a:p>
            <a:pPr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Todo el equipo de desarrollo, incluido el usuario del producto conoce la metodología de desarrollo tradicional del Banco de Chile.</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equipo es subcontratado en especial para el proyecto o cubierto con personal subcontratado permanentemente  y a diferencia de los equipos Agile, no es multidisciplinario y esta orientado principalmente a labores de desarrollo y pruebas unitarias.</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Cada miembro del equipo deberá registrar en PPM, idealmente en forma diarias pero obligatoriamente al término de cada semana, las horas trabajadas para el proyecto de desarrollo ya sea a nivel del proyecto en general o a nivel de tarea en aquellos proyectos que así se defina.</a:t>
            </a:r>
          </a:p>
          <a:p>
            <a:pPr fontAlgn="base">
              <a:spcBef>
                <a:spcPct val="0"/>
              </a:spcBef>
              <a:spcAft>
                <a:spcPct val="0"/>
              </a:spcAft>
            </a:pPr>
            <a:endParaRPr lang="es-CL" sz="1200" dirty="0">
              <a:solidFill>
                <a:prstClr val="black"/>
              </a:solidFill>
              <a:latin typeface="Arial" charset="0"/>
            </a:endParaRPr>
          </a:p>
          <a:p>
            <a:pPr fontAlgn="base">
              <a:spcBef>
                <a:spcPct val="0"/>
              </a:spcBef>
              <a:spcAft>
                <a:spcPct val="0"/>
              </a:spcAft>
            </a:pPr>
            <a:r>
              <a:rPr lang="es-CL" sz="1200" dirty="0">
                <a:solidFill>
                  <a:prstClr val="black"/>
                </a:solidFill>
                <a:latin typeface="Arial" charset="0"/>
              </a:rPr>
              <a:t>. </a:t>
            </a:r>
          </a:p>
        </p:txBody>
      </p:sp>
      <p:sp>
        <p:nvSpPr>
          <p:cNvPr id="81" name="29 Llamada rectangular"/>
          <p:cNvSpPr/>
          <p:nvPr/>
        </p:nvSpPr>
        <p:spPr>
          <a:xfrm rot="5400000">
            <a:off x="3573540" y="463277"/>
            <a:ext cx="5040092" cy="6100826"/>
          </a:xfrm>
          <a:prstGeom prst="wedgeRectCallout">
            <a:avLst>
              <a:gd name="adj1" fmla="val -55968"/>
              <a:gd name="adj2" fmla="val 6874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Ingeniero de Procesos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Ingeniería de Procesos debe participar en los procesos de desarrollos, nombrando a un Ingeniero de Procesos que deberá prestar el apoyo permanente para que el equipo del proyecto efectué el proceso de desarrollo de acuerdo al proceso de administración establecido y asegurando a su vez que el producto resultante está de acuerdo con los objetivos de negocio y agrega realmente el valor esperado, ya que de no ser así deberá advertir esta situación al usuario y al líder de proyecto con el fin de que corrija el rumbo del proyecto o lo detenga por no estar cumpliendo los objetivos por los cuales fue aprobado.  </a:t>
            </a:r>
          </a:p>
          <a:p>
            <a:pPr algn="just" fontAlgn="base">
              <a:spcBef>
                <a:spcPct val="0"/>
              </a:spcBef>
              <a:spcAft>
                <a:spcPct val="0"/>
              </a:spcAft>
            </a:pPr>
            <a:endParaRPr lang="es-CL" sz="1200" dirty="0">
              <a:solidFill>
                <a:prstClr val="black"/>
              </a:solidFill>
              <a:latin typeface="Arial" charset="0"/>
            </a:endParaRPr>
          </a:p>
        </p:txBody>
      </p:sp>
      <p:sp>
        <p:nvSpPr>
          <p:cNvPr id="82" name="29 Llamada rectangular"/>
          <p:cNvSpPr/>
          <p:nvPr/>
        </p:nvSpPr>
        <p:spPr>
          <a:xfrm rot="5400000">
            <a:off x="3600205" y="499083"/>
            <a:ext cx="5002875" cy="6053236"/>
          </a:xfrm>
          <a:prstGeom prst="wedgeRectCallout">
            <a:avLst>
              <a:gd name="adj1" fmla="val -54916"/>
              <a:gd name="adj2" fmla="val -11566"/>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Calidad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representa a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de la DIVOT, que es el responsable entre otras cosas, de asegurar la calidad de los productos resultantes de los proyectos de desarrollo de acuerdo con los estándares de calidad establecidos por el Banco.</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 </a:t>
            </a: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Gestor de Calidad del proyecto es nombrado por el Gerente de Estrategia y Desarrollo del que a su vez depende la unidad de </a:t>
            </a:r>
            <a:r>
              <a:rPr lang="es-CL" sz="1400" dirty="0" err="1">
                <a:solidFill>
                  <a:prstClr val="black"/>
                </a:solidFill>
                <a:latin typeface="Arial" panose="020B0604020202020204" pitchFamily="34" charset="0"/>
                <a:cs typeface="Arial" panose="020B0604020202020204" pitchFamily="34" charset="0"/>
              </a:rPr>
              <a:t>testing</a:t>
            </a:r>
            <a:r>
              <a:rPr lang="es-CL" sz="1400" dirty="0">
                <a:solidFill>
                  <a:prstClr val="black"/>
                </a:solidFill>
                <a:latin typeface="Arial" panose="020B0604020202020204" pitchFamily="34" charset="0"/>
                <a:cs typeface="Arial" panose="020B0604020202020204" pitchFamily="34" charset="0"/>
              </a:rPr>
              <a:t> y su participación en el proyecto es de apoyo para verificar el cumplimiento de los requerimientos de desarrollo y asegurar la calidad del producto desarrollado, si bien el gestor no es directamente quien ejecuta las tareas de aseguramiento de la calidad, es quien garantiza que estas tareas sean ejecutadas directamente por la célula de desarrollo o por un equipo especializado de control de calidad. </a:t>
            </a:r>
          </a:p>
          <a:p>
            <a:pPr algn="just" fontAlgn="base">
              <a:spcBef>
                <a:spcPct val="0"/>
              </a:spcBef>
              <a:spcAft>
                <a:spcPct val="0"/>
              </a:spcAft>
            </a:pPr>
            <a:endParaRPr lang="es-CL" sz="1200" dirty="0">
              <a:solidFill>
                <a:prstClr val="black"/>
              </a:solidFill>
              <a:latin typeface="Arial" charset="0"/>
            </a:endParaRPr>
          </a:p>
        </p:txBody>
      </p:sp>
      <p:sp>
        <p:nvSpPr>
          <p:cNvPr id="80" name="29 Llamada rectangular"/>
          <p:cNvSpPr/>
          <p:nvPr/>
        </p:nvSpPr>
        <p:spPr>
          <a:xfrm rot="5400000">
            <a:off x="3565669" y="471146"/>
            <a:ext cx="5040094" cy="6085086"/>
          </a:xfrm>
          <a:prstGeom prst="wedgeRectCallout">
            <a:avLst>
              <a:gd name="adj1" fmla="val -57118"/>
              <a:gd name="adj2" fmla="val 18213"/>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Arquitecto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La Gerencia de Arquitectura debe participar en los procesos de desarrollos, nombrando a un arquitecto que deberá prestar el apoyo no permanente pero necesario para que el equipo efectué un diseño que esté de acuerdo a los lineamientos de arquitectura corporativa y cumpla con las normas de codificación y de seguridad, establecidas por la Gerencia de Arquitectura.</a:t>
            </a:r>
          </a:p>
        </p:txBody>
      </p:sp>
      <p:sp>
        <p:nvSpPr>
          <p:cNvPr id="83" name="29 Llamada rectangular"/>
          <p:cNvSpPr/>
          <p:nvPr/>
        </p:nvSpPr>
        <p:spPr>
          <a:xfrm rot="5400000">
            <a:off x="3573794" y="493645"/>
            <a:ext cx="5023846" cy="6085087"/>
          </a:xfrm>
          <a:prstGeom prst="wedgeRectCallout">
            <a:avLst>
              <a:gd name="adj1" fmla="val -55429"/>
              <a:gd name="adj2" fmla="val -2619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Gerencia de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Presta apoyo tempranamente en el diseño de la solución y luego en la planificación del proyecto, participando en la mesa de trabajo multidisciplinario que participa en la evaluación y diseño de la solución y la planificación del proyecto y participa directamente en la ejecución del proyecto, aportando con 3 roles: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 la Configuración (SCM)</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Ofrece el servicio de Gestión de la Configuración del o los productos afectados por un proyecto de desarrollo que está directamente ligado a cada 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Gestor del Ambiente Pre Productivo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Debe proveer el ambiente pre productivo para las labores de control de calidad y la provisión de los datos de prueba.</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Paso a Producción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Recibe la aplicación una vez concluida su certificación y efectúa el paso a producción,</a:t>
            </a:r>
          </a:p>
        </p:txBody>
      </p:sp>
      <p:sp>
        <p:nvSpPr>
          <p:cNvPr id="84" name="29 Llamada rectangular"/>
          <p:cNvSpPr/>
          <p:nvPr/>
        </p:nvSpPr>
        <p:spPr>
          <a:xfrm rot="5400000">
            <a:off x="3566551" y="500890"/>
            <a:ext cx="5023846" cy="6070601"/>
          </a:xfrm>
          <a:prstGeom prst="wedgeRectCallout">
            <a:avLst>
              <a:gd name="adj1" fmla="val -53988"/>
              <a:gd name="adj2" fmla="val -42805"/>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Líder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Este rol corresponde al Líder de Fábrica de Continuidad nombrado por la Gerencia de Fábrica de Continuidad.</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Dentro del proyecto tiene la responsabilidad de ejecutar las tareas de toma de control del producto, para ejecutar desde ese momento en adelante las tareas del mantenimiento correctivo y evolutivo del producto.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El Líder de Fábrica de Continuidad debe formar parte del equipo de proyecto desde su inicio, participando tempranamente en la mesa de trabajo multidisciplinaria y posteriormente participando activamente en las reuniones de seguimiento del proyecto, de tal forma de anticiparse y prevenir los riesgos y dificultades que pueden presentarse en la toma de control del producto resultante del proyecto de desarrollo.</a:t>
            </a:r>
          </a:p>
        </p:txBody>
      </p:sp>
      <p:sp>
        <p:nvSpPr>
          <p:cNvPr id="76" name="29 Llamada rectangular"/>
          <p:cNvSpPr/>
          <p:nvPr/>
        </p:nvSpPr>
        <p:spPr>
          <a:xfrm rot="5400000">
            <a:off x="3512809" y="474601"/>
            <a:ext cx="5120451" cy="6059597"/>
          </a:xfrm>
          <a:prstGeom prst="wedgeRectCallout">
            <a:avLst>
              <a:gd name="adj1" fmla="val -47125"/>
              <a:gd name="adj2" fmla="val 57609"/>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Comité de Priorización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Sesiona semanalmente y de acuerdo a sus estatutos por cada iniciativa presentada emitirá una resolución en la que quedará sancionada su aprobación o rechazo.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permanentes del comité son:</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Estrategia y Seguimiento (Quien preside este comité).</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PMO y Control de Gestión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Gestión y Demanda</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Ingeniería de Proceso</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Producción</a:t>
            </a:r>
          </a:p>
          <a:p>
            <a:pPr marL="628650" lvl="1" indent="-1714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Gerente de Desarrollo (cuando se trate de iniciativas tipo medianas o mayores)</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no permanentes, son aquellos que sean invitados a asistir a una sesión en la cual se trate un proyecto de su interés, estos deberán confirmar su asistencia previamente a este comité.</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algn="just"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Miembros de Consulta: Son aquellas personas que puedan ser convocados por este comité a estas reuniones por única vez, por su rol dentro de la organización a fin de apoyar e informar sobre un particular a este comité.</a:t>
            </a:r>
          </a:p>
          <a:p>
            <a:pPr algn="just" fontAlgn="base">
              <a:spcBef>
                <a:spcPct val="0"/>
              </a:spcBef>
              <a:spcAft>
                <a:spcPct val="0"/>
              </a:spcAft>
            </a:pPr>
            <a:endParaRPr lang="es-CL" sz="1200" dirty="0">
              <a:solidFill>
                <a:prstClr val="black"/>
              </a:solidFill>
              <a:latin typeface="Arial" charset="0"/>
            </a:endParaRPr>
          </a:p>
        </p:txBody>
      </p:sp>
      <p:sp>
        <p:nvSpPr>
          <p:cNvPr id="2" name="1 Llamada rectangular"/>
          <p:cNvSpPr/>
          <p:nvPr/>
        </p:nvSpPr>
        <p:spPr>
          <a:xfrm rot="5400000">
            <a:off x="3674428" y="499428"/>
            <a:ext cx="4977790" cy="5942631"/>
          </a:xfrm>
          <a:prstGeom prst="wedgeRectCallout">
            <a:avLst>
              <a:gd name="adj1" fmla="val -43813"/>
              <a:gd name="adj2" fmla="val 56258"/>
            </a:avLst>
          </a:prstGeom>
          <a:solidFill>
            <a:schemeClr val="accent5">
              <a:lumMod val="20000"/>
              <a:lumOff val="80000"/>
            </a:schemeClr>
          </a:solidFill>
          <a:ln w="12700">
            <a:solidFill>
              <a:srgbClr val="C0C0C0"/>
            </a:solidFill>
            <a:miter lim="800000"/>
            <a:headEnd/>
            <a:tailEnd/>
          </a:ln>
          <a:effectLst>
            <a:outerShdw blurRad="127000" dist="63500" dir="2700000" algn="tl" rotWithShape="0">
              <a:prstClr val="black">
                <a:alpha val="40000"/>
              </a:prstClr>
            </a:outerShdw>
          </a:effectLst>
        </p:spPr>
        <p:txBody>
          <a:bodyPr vert="vert270" lIns="36000" tIns="36000" rIns="72000" bIns="36000" anchor="ctr"/>
          <a:lstStyle/>
          <a:p>
            <a:pPr algn="ctr" fontAlgn="base">
              <a:spcBef>
                <a:spcPct val="0"/>
              </a:spcBef>
              <a:spcAft>
                <a:spcPct val="0"/>
              </a:spcAft>
            </a:pPr>
            <a:r>
              <a:rPr lang="es-CL" sz="1400" dirty="0">
                <a:solidFill>
                  <a:prstClr val="black"/>
                </a:solidFill>
                <a:latin typeface="Arial" panose="020B0604020202020204" pitchFamily="34" charset="0"/>
                <a:cs typeface="Arial" panose="020B0604020202020204" pitchFamily="34" charset="0"/>
              </a:rPr>
              <a:t>Describir el Problema de Negocio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Modelamiento de los procesos de Negocio (Notación BPMN o UML)</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 As </a:t>
            </a:r>
            <a:r>
              <a:rPr lang="es-CL" sz="1400" dirty="0" err="1">
                <a:solidFill>
                  <a:prstClr val="black"/>
                </a:solidFill>
                <a:latin typeface="Arial" panose="020B0604020202020204" pitchFamily="34" charset="0"/>
                <a:cs typeface="Arial" panose="020B0604020202020204" pitchFamily="34" charset="0"/>
              </a:rPr>
              <a:t>Is</a:t>
            </a:r>
            <a:r>
              <a:rPr lang="es-CL" sz="1400" dirty="0">
                <a:solidFill>
                  <a:prstClr val="black"/>
                </a:solidFill>
                <a:latin typeface="Arial" panose="020B0604020202020204" pitchFamily="34" charset="0"/>
                <a:cs typeface="Arial" panose="020B0604020202020204" pitchFamily="34" charset="0"/>
              </a:rPr>
              <a:t>  (Como se hace hoy)</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Oportunidades de Mejoramiento del Proceso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Diagramas To Be. (Cual es la visión de la Solución).</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Justificación del Proyecto en función del Mejoramiento del Proceso y el aporte de valor a los planes estratégicos del banco.</a:t>
            </a:r>
          </a:p>
          <a:p>
            <a:pPr marL="285750"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Identificación de Actores y sus Caso de Uso</a:t>
            </a:r>
          </a:p>
          <a:p>
            <a:pPr algn="just" fontAlgn="base">
              <a:spcBef>
                <a:spcPct val="0"/>
              </a:spcBef>
              <a:spcAft>
                <a:spcPct val="0"/>
              </a:spcAft>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Responsables de establecer el proceso de negocio:</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Usuarios</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Gestores de Demanda</a:t>
            </a:r>
          </a:p>
          <a:p>
            <a:pPr marL="742950" lvl="1"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Ingenieros de Procesos</a:t>
            </a:r>
          </a:p>
          <a:p>
            <a:pPr marL="742950" lvl="1" indent="-285750" algn="just" fontAlgn="base">
              <a:spcBef>
                <a:spcPct val="0"/>
              </a:spcBef>
              <a:spcAft>
                <a:spcPct val="0"/>
              </a:spcAft>
              <a:buFont typeface="Arial" panose="020B0604020202020204" pitchFamily="34" charset="0"/>
              <a:buChar char="•"/>
            </a:pPr>
            <a:endParaRPr lang="es-CL" sz="1400" dirty="0">
              <a:solidFill>
                <a:prstClr val="black"/>
              </a:solidFill>
              <a:latin typeface="Arial" panose="020B0604020202020204" pitchFamily="34" charset="0"/>
              <a:cs typeface="Arial" panose="020B0604020202020204" pitchFamily="34" charset="0"/>
            </a:endParaRPr>
          </a:p>
          <a:p>
            <a:pPr marL="285750" indent="-285750" algn="just" fontAlgn="base">
              <a:spcBef>
                <a:spcPct val="0"/>
              </a:spcBef>
              <a:spcAft>
                <a:spcPct val="0"/>
              </a:spcAft>
              <a:buFont typeface="Arial" panose="020B0604020202020204" pitchFamily="34" charset="0"/>
              <a:buChar char="•"/>
            </a:pPr>
            <a:r>
              <a:rPr lang="es-CL" sz="1400" dirty="0">
                <a:solidFill>
                  <a:prstClr val="black"/>
                </a:solidFill>
                <a:latin typeface="Arial" panose="020B0604020202020204" pitchFamily="34" charset="0"/>
                <a:cs typeface="Arial" panose="020B0604020202020204" pitchFamily="34" charset="0"/>
              </a:rPr>
              <a:t>Se parte con actividades preliminares en la fase de inicio, para identificar problemas y sus soluciones y justificar el desarrollo del proyecto y se profundiza en el diseño para identificar actores, sus casos de uso y los requerimientos funcionales y de desarrollo</a:t>
            </a:r>
          </a:p>
        </p:txBody>
      </p:sp>
      <p:grpSp>
        <p:nvGrpSpPr>
          <p:cNvPr id="156" name="155 Grupo"/>
          <p:cNvGrpSpPr/>
          <p:nvPr/>
        </p:nvGrpSpPr>
        <p:grpSpPr>
          <a:xfrm>
            <a:off x="3588667" y="6087292"/>
            <a:ext cx="5136182" cy="405249"/>
            <a:chOff x="3588667" y="6087292"/>
            <a:chExt cx="5136182" cy="405249"/>
          </a:xfrm>
        </p:grpSpPr>
        <p:sp>
          <p:nvSpPr>
            <p:cNvPr id="157" name="10 Pentágono">
              <a:hlinkClick r:id="rId17" action="ppaction://hlinksldjump"/>
            </p:cNvPr>
            <p:cNvSpPr/>
            <p:nvPr/>
          </p:nvSpPr>
          <p:spPr>
            <a:xfrm>
              <a:off x="3588667" y="6087292"/>
              <a:ext cx="1017521" cy="386875"/>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1</a:t>
              </a:r>
            </a:p>
            <a:p>
              <a:pPr algn="ctr" fontAlgn="base">
                <a:spcBef>
                  <a:spcPct val="0"/>
                </a:spcBef>
                <a:spcAft>
                  <a:spcPct val="0"/>
                </a:spcAft>
              </a:pPr>
              <a:r>
                <a:rPr lang="es-CL" sz="1000" b="1" dirty="0">
                  <a:solidFill>
                    <a:prstClr val="white"/>
                  </a:solidFill>
                </a:rPr>
                <a:t>INICIO</a:t>
              </a:r>
            </a:p>
          </p:txBody>
        </p:sp>
        <p:sp>
          <p:nvSpPr>
            <p:cNvPr id="158" name="11 Pentágono"/>
            <p:cNvSpPr/>
            <p:nvPr/>
          </p:nvSpPr>
          <p:spPr>
            <a:xfrm>
              <a:off x="4647349" y="6087292"/>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2</a:t>
              </a:r>
            </a:p>
            <a:p>
              <a:pPr algn="ctr" fontAlgn="base">
                <a:spcBef>
                  <a:spcPct val="0"/>
                </a:spcBef>
                <a:spcAft>
                  <a:spcPct val="0"/>
                </a:spcAft>
              </a:pPr>
              <a:r>
                <a:rPr lang="es-CL" sz="1000" b="1" dirty="0">
                  <a:solidFill>
                    <a:prstClr val="white"/>
                  </a:solidFill>
                </a:rPr>
                <a:t>DISEÑO</a:t>
              </a:r>
            </a:p>
          </p:txBody>
        </p:sp>
        <p:sp>
          <p:nvSpPr>
            <p:cNvPr id="159" name="11 Pentágono"/>
            <p:cNvSpPr/>
            <p:nvPr/>
          </p:nvSpPr>
          <p:spPr>
            <a:xfrm>
              <a:off x="5684827"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3</a:t>
              </a:r>
            </a:p>
            <a:p>
              <a:pPr algn="ctr" fontAlgn="base">
                <a:spcBef>
                  <a:spcPct val="0"/>
                </a:spcBef>
                <a:spcAft>
                  <a:spcPct val="0"/>
                </a:spcAft>
              </a:pPr>
              <a:r>
                <a:rPr lang="es-CL" sz="1000" b="1" dirty="0">
                  <a:solidFill>
                    <a:prstClr val="white"/>
                  </a:solidFill>
                </a:rPr>
                <a:t>PLAN</a:t>
              </a:r>
            </a:p>
          </p:txBody>
        </p:sp>
        <p:sp>
          <p:nvSpPr>
            <p:cNvPr id="160" name="11 Pentágono"/>
            <p:cNvSpPr/>
            <p:nvPr/>
          </p:nvSpPr>
          <p:spPr>
            <a:xfrm>
              <a:off x="6729962" y="609784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4</a:t>
              </a:r>
            </a:p>
            <a:p>
              <a:pPr algn="ctr" fontAlgn="base">
                <a:spcBef>
                  <a:spcPct val="0"/>
                </a:spcBef>
                <a:spcAft>
                  <a:spcPct val="0"/>
                </a:spcAft>
              </a:pPr>
              <a:r>
                <a:rPr lang="es-CL" sz="1000" b="1" dirty="0">
                  <a:solidFill>
                    <a:prstClr val="white"/>
                  </a:solidFill>
                </a:rPr>
                <a:t>EJECUCIÓN</a:t>
              </a:r>
            </a:p>
          </p:txBody>
        </p:sp>
        <p:sp>
          <p:nvSpPr>
            <p:cNvPr id="161" name="11 Pentágono"/>
            <p:cNvSpPr/>
            <p:nvPr/>
          </p:nvSpPr>
          <p:spPr>
            <a:xfrm>
              <a:off x="7743264" y="6100199"/>
              <a:ext cx="981585" cy="392342"/>
            </a:xfrm>
            <a:prstGeom prst="homePlate">
              <a:avLst/>
            </a:prstGeom>
            <a:gradFill>
              <a:gsLst>
                <a:gs pos="1000">
                  <a:schemeClr val="accent1">
                    <a:tint val="100000"/>
                    <a:shade val="100000"/>
                    <a:satMod val="130000"/>
                  </a:schemeClr>
                </a:gs>
                <a:gs pos="69000">
                  <a:schemeClr val="tx2"/>
                </a:gs>
              </a:gsLst>
            </a:gra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pPr>
              <a:r>
                <a:rPr lang="es-CL" sz="1000" b="1" dirty="0">
                  <a:solidFill>
                    <a:prstClr val="white"/>
                  </a:solidFill>
                </a:rPr>
                <a:t>5</a:t>
              </a:r>
            </a:p>
            <a:p>
              <a:pPr algn="ctr" fontAlgn="base">
                <a:spcBef>
                  <a:spcPct val="0"/>
                </a:spcBef>
                <a:spcAft>
                  <a:spcPct val="0"/>
                </a:spcAft>
              </a:pPr>
              <a:r>
                <a:rPr lang="es-CL" sz="1000" b="1" dirty="0">
                  <a:solidFill>
                    <a:prstClr val="white"/>
                  </a:solidFill>
                </a:rPr>
                <a:t>CIERRE</a:t>
              </a:r>
            </a:p>
          </p:txBody>
        </p:sp>
      </p:grpSp>
    </p:spTree>
    <p:extLst>
      <p:ext uri="{BB962C8B-B14F-4D97-AF65-F5344CB8AC3E}">
        <p14:creationId xmlns:p14="http://schemas.microsoft.com/office/powerpoint/2010/main" val="24697415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1"/>
                                        </p:tgtEl>
                                        <p:attrNameLst>
                                          <p:attrName>fillcolor</p:attrName>
                                        </p:attrNameLst>
                                      </p:cBhvr>
                                      <p:to>
                                        <a:srgbClr val="33CC33"/>
                                      </p:to>
                                    </p:animClr>
                                    <p:set>
                                      <p:cBhvr>
                                        <p:cTn id="7" dur="2000" fill="hold"/>
                                        <p:tgtEl>
                                          <p:spTgt spid="61"/>
                                        </p:tgtEl>
                                        <p:attrNameLst>
                                          <p:attrName>fill.type</p:attrName>
                                        </p:attrNameLst>
                                      </p:cBhvr>
                                      <p:to>
                                        <p:strVal val="solid"/>
                                      </p:to>
                                    </p:set>
                                    <p:set>
                                      <p:cBhvr>
                                        <p:cTn id="8" dur="2000" fill="hold"/>
                                        <p:tgtEl>
                                          <p:spTgt spid="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1"/>
                                        </p:tgtEl>
                                        <p:attrNameLst>
                                          <p:attrName>fillcolor</p:attrName>
                                        </p:attrNameLst>
                                      </p:cBhvr>
                                      <p:to>
                                        <a:schemeClr val="accent1"/>
                                      </p:to>
                                    </p:animClr>
                                    <p:set>
                                      <p:cBhvr>
                                        <p:cTn id="11" dur="2000" fill="hold"/>
                                        <p:tgtEl>
                                          <p:spTgt spid="61"/>
                                        </p:tgtEl>
                                        <p:attrNameLst>
                                          <p:attrName>fill.type</p:attrName>
                                        </p:attrNameLst>
                                      </p:cBhvr>
                                      <p:to>
                                        <p:strVal val="solid"/>
                                      </p:to>
                                    </p:set>
                                    <p:set>
                                      <p:cBhvr>
                                        <p:cTn id="12" dur="2000" fill="hold"/>
                                        <p:tgtEl>
                                          <p:spTgt spid="6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2"/>
                                        </p:tgtEl>
                                        <p:attrNameLst>
                                          <p:attrName>fillcolor</p:attrName>
                                        </p:attrNameLst>
                                      </p:cBhvr>
                                      <p:to>
                                        <a:srgbClr val="33CC33"/>
                                      </p:to>
                                    </p:animClr>
                                    <p:set>
                                      <p:cBhvr>
                                        <p:cTn id="15" dur="2000" fill="hold"/>
                                        <p:tgtEl>
                                          <p:spTgt spid="62"/>
                                        </p:tgtEl>
                                        <p:attrNameLst>
                                          <p:attrName>fill.type</p:attrName>
                                        </p:attrNameLst>
                                      </p:cBhvr>
                                      <p:to>
                                        <p:strVal val="solid"/>
                                      </p:to>
                                    </p:set>
                                    <p:set>
                                      <p:cBhvr>
                                        <p:cTn id="16" dur="2000" fill="hold"/>
                                        <p:tgtEl>
                                          <p:spTgt spid="6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2"/>
                                        </p:tgtEl>
                                        <p:attrNameLst>
                                          <p:attrName>fillcolor</p:attrName>
                                        </p:attrNameLst>
                                      </p:cBhvr>
                                      <p:to>
                                        <a:schemeClr val="accent1"/>
                                      </p:to>
                                    </p:animClr>
                                    <p:set>
                                      <p:cBhvr>
                                        <p:cTn id="19" dur="2000" fill="hold"/>
                                        <p:tgtEl>
                                          <p:spTgt spid="62"/>
                                        </p:tgtEl>
                                        <p:attrNameLst>
                                          <p:attrName>fill.type</p:attrName>
                                        </p:attrNameLst>
                                      </p:cBhvr>
                                      <p:to>
                                        <p:strVal val="solid"/>
                                      </p:to>
                                    </p:set>
                                    <p:set>
                                      <p:cBhvr>
                                        <p:cTn id="20" dur="2000" fill="hold"/>
                                        <p:tgtEl>
                                          <p:spTgt spid="6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63"/>
                                        </p:tgtEl>
                                        <p:attrNameLst>
                                          <p:attrName>fillcolor</p:attrName>
                                        </p:attrNameLst>
                                      </p:cBhvr>
                                      <p:to>
                                        <a:srgbClr val="33CC33"/>
                                      </p:to>
                                    </p:animClr>
                                    <p:set>
                                      <p:cBhvr>
                                        <p:cTn id="23" dur="2000" fill="hold"/>
                                        <p:tgtEl>
                                          <p:spTgt spid="63"/>
                                        </p:tgtEl>
                                        <p:attrNameLst>
                                          <p:attrName>fill.type</p:attrName>
                                        </p:attrNameLst>
                                      </p:cBhvr>
                                      <p:to>
                                        <p:strVal val="solid"/>
                                      </p:to>
                                    </p:set>
                                    <p:set>
                                      <p:cBhvr>
                                        <p:cTn id="24" dur="2000" fill="hold"/>
                                        <p:tgtEl>
                                          <p:spTgt spid="6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3"/>
                                        </p:tgtEl>
                                        <p:attrNameLst>
                                          <p:attrName>fillcolor</p:attrName>
                                        </p:attrNameLst>
                                      </p:cBhvr>
                                      <p:to>
                                        <a:schemeClr val="accent1"/>
                                      </p:to>
                                    </p:animClr>
                                    <p:set>
                                      <p:cBhvr>
                                        <p:cTn id="27" dur="2000" fill="hold"/>
                                        <p:tgtEl>
                                          <p:spTgt spid="63"/>
                                        </p:tgtEl>
                                        <p:attrNameLst>
                                          <p:attrName>fill.type</p:attrName>
                                        </p:attrNameLst>
                                      </p:cBhvr>
                                      <p:to>
                                        <p:strVal val="solid"/>
                                      </p:to>
                                    </p:set>
                                    <p:set>
                                      <p:cBhvr>
                                        <p:cTn id="28" dur="2000" fill="hold"/>
                                        <p:tgtEl>
                                          <p:spTgt spid="6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33CC33"/>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64"/>
                                        </p:tgtEl>
                                        <p:attrNameLst>
                                          <p:attrName>fillcolor</p:attrName>
                                        </p:attrNameLst>
                                      </p:cBhvr>
                                      <p:to>
                                        <a:schemeClr val="accent1"/>
                                      </p:to>
                                    </p:animClr>
                                    <p:set>
                                      <p:cBhvr>
                                        <p:cTn id="35" dur="2000" fill="hold"/>
                                        <p:tgtEl>
                                          <p:spTgt spid="64"/>
                                        </p:tgtEl>
                                        <p:attrNameLst>
                                          <p:attrName>fill.type</p:attrName>
                                        </p:attrNameLst>
                                      </p:cBhvr>
                                      <p:to>
                                        <p:strVal val="solid"/>
                                      </p:to>
                                    </p:set>
                                    <p:set>
                                      <p:cBhvr>
                                        <p:cTn id="36" dur="2000" fill="hold"/>
                                        <p:tgtEl>
                                          <p:spTgt spid="6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65"/>
                                        </p:tgtEl>
                                        <p:attrNameLst>
                                          <p:attrName>fillcolor</p:attrName>
                                        </p:attrNameLst>
                                      </p:cBhvr>
                                      <p:to>
                                        <a:srgbClr val="33CC33"/>
                                      </p:to>
                                    </p:animClr>
                                    <p:set>
                                      <p:cBhvr>
                                        <p:cTn id="39" dur="2000" fill="hold"/>
                                        <p:tgtEl>
                                          <p:spTgt spid="65"/>
                                        </p:tgtEl>
                                        <p:attrNameLst>
                                          <p:attrName>fill.type</p:attrName>
                                        </p:attrNameLst>
                                      </p:cBhvr>
                                      <p:to>
                                        <p:strVal val="solid"/>
                                      </p:to>
                                    </p:set>
                                    <p:set>
                                      <p:cBhvr>
                                        <p:cTn id="40" dur="2000" fill="hold"/>
                                        <p:tgtEl>
                                          <p:spTgt spid="6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65"/>
                                        </p:tgtEl>
                                        <p:attrNameLst>
                                          <p:attrName>fillcolor</p:attrName>
                                        </p:attrNameLst>
                                      </p:cBhvr>
                                      <p:to>
                                        <a:schemeClr val="accent1"/>
                                      </p:to>
                                    </p:animClr>
                                    <p:set>
                                      <p:cBhvr>
                                        <p:cTn id="43" dur="2000" fill="hold"/>
                                        <p:tgtEl>
                                          <p:spTgt spid="65"/>
                                        </p:tgtEl>
                                        <p:attrNameLst>
                                          <p:attrName>fill.type</p:attrName>
                                        </p:attrNameLst>
                                      </p:cBhvr>
                                      <p:to>
                                        <p:strVal val="solid"/>
                                      </p:to>
                                    </p:set>
                                    <p:set>
                                      <p:cBhvr>
                                        <p:cTn id="44" dur="2000" fill="hold"/>
                                        <p:tgtEl>
                                          <p:spTgt spid="65"/>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66"/>
                                        </p:tgtEl>
                                        <p:attrNameLst>
                                          <p:attrName>fillcolor</p:attrName>
                                        </p:attrNameLst>
                                      </p:cBhvr>
                                      <p:to>
                                        <a:srgbClr val="33CC33"/>
                                      </p:to>
                                    </p:animClr>
                                    <p:set>
                                      <p:cBhvr>
                                        <p:cTn id="47" dur="2000" fill="hold"/>
                                        <p:tgtEl>
                                          <p:spTgt spid="66"/>
                                        </p:tgtEl>
                                        <p:attrNameLst>
                                          <p:attrName>fill.type</p:attrName>
                                        </p:attrNameLst>
                                      </p:cBhvr>
                                      <p:to>
                                        <p:strVal val="solid"/>
                                      </p:to>
                                    </p:set>
                                    <p:set>
                                      <p:cBhvr>
                                        <p:cTn id="48" dur="2000" fill="hold"/>
                                        <p:tgtEl>
                                          <p:spTgt spid="66"/>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66"/>
                                        </p:tgtEl>
                                        <p:attrNameLst>
                                          <p:attrName>fillcolor</p:attrName>
                                        </p:attrNameLst>
                                      </p:cBhvr>
                                      <p:to>
                                        <a:schemeClr val="accent1"/>
                                      </p:to>
                                    </p:animClr>
                                    <p:set>
                                      <p:cBhvr>
                                        <p:cTn id="51" dur="2000" fill="hold"/>
                                        <p:tgtEl>
                                          <p:spTgt spid="66"/>
                                        </p:tgtEl>
                                        <p:attrNameLst>
                                          <p:attrName>fill.type</p:attrName>
                                        </p:attrNameLst>
                                      </p:cBhvr>
                                      <p:to>
                                        <p:strVal val="solid"/>
                                      </p:to>
                                    </p:set>
                                    <p:set>
                                      <p:cBhvr>
                                        <p:cTn id="52" dur="2000" fill="hold"/>
                                        <p:tgtEl>
                                          <p:spTgt spid="6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67"/>
                                        </p:tgtEl>
                                        <p:attrNameLst>
                                          <p:attrName>fillcolor</p:attrName>
                                        </p:attrNameLst>
                                      </p:cBhvr>
                                      <p:to>
                                        <a:srgbClr val="33CC33"/>
                                      </p:to>
                                    </p:animClr>
                                    <p:set>
                                      <p:cBhvr>
                                        <p:cTn id="55" dur="2000" fill="hold"/>
                                        <p:tgtEl>
                                          <p:spTgt spid="67"/>
                                        </p:tgtEl>
                                        <p:attrNameLst>
                                          <p:attrName>fill.type</p:attrName>
                                        </p:attrNameLst>
                                      </p:cBhvr>
                                      <p:to>
                                        <p:strVal val="solid"/>
                                      </p:to>
                                    </p:set>
                                    <p:set>
                                      <p:cBhvr>
                                        <p:cTn id="56" dur="2000" fill="hold"/>
                                        <p:tgtEl>
                                          <p:spTgt spid="67"/>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67"/>
                                        </p:tgtEl>
                                        <p:attrNameLst>
                                          <p:attrName>fillcolor</p:attrName>
                                        </p:attrNameLst>
                                      </p:cBhvr>
                                      <p:to>
                                        <a:schemeClr val="accent1"/>
                                      </p:to>
                                    </p:animClr>
                                    <p:set>
                                      <p:cBhvr>
                                        <p:cTn id="59" dur="2000" fill="hold"/>
                                        <p:tgtEl>
                                          <p:spTgt spid="67"/>
                                        </p:tgtEl>
                                        <p:attrNameLst>
                                          <p:attrName>fill.type</p:attrName>
                                        </p:attrNameLst>
                                      </p:cBhvr>
                                      <p:to>
                                        <p:strVal val="solid"/>
                                      </p:to>
                                    </p:set>
                                    <p:set>
                                      <p:cBhvr>
                                        <p:cTn id="60" dur="2000" fill="hold"/>
                                        <p:tgtEl>
                                          <p:spTgt spid="67"/>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68"/>
                                        </p:tgtEl>
                                        <p:attrNameLst>
                                          <p:attrName>fillcolor</p:attrName>
                                        </p:attrNameLst>
                                      </p:cBhvr>
                                      <p:to>
                                        <a:srgbClr val="33CC33"/>
                                      </p:to>
                                    </p:animClr>
                                    <p:set>
                                      <p:cBhvr>
                                        <p:cTn id="63" dur="2000" fill="hold"/>
                                        <p:tgtEl>
                                          <p:spTgt spid="68"/>
                                        </p:tgtEl>
                                        <p:attrNameLst>
                                          <p:attrName>fill.type</p:attrName>
                                        </p:attrNameLst>
                                      </p:cBhvr>
                                      <p:to>
                                        <p:strVal val="solid"/>
                                      </p:to>
                                    </p:set>
                                    <p:set>
                                      <p:cBhvr>
                                        <p:cTn id="64" dur="2000" fill="hold"/>
                                        <p:tgtEl>
                                          <p:spTgt spid="6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68"/>
                                        </p:tgtEl>
                                        <p:attrNameLst>
                                          <p:attrName>fillcolor</p:attrName>
                                        </p:attrNameLst>
                                      </p:cBhvr>
                                      <p:to>
                                        <a:schemeClr val="accent1"/>
                                      </p:to>
                                    </p:animClr>
                                    <p:set>
                                      <p:cBhvr>
                                        <p:cTn id="67" dur="2000" fill="hold"/>
                                        <p:tgtEl>
                                          <p:spTgt spid="68"/>
                                        </p:tgtEl>
                                        <p:attrNameLst>
                                          <p:attrName>fill.type</p:attrName>
                                        </p:attrNameLst>
                                      </p:cBhvr>
                                      <p:to>
                                        <p:strVal val="solid"/>
                                      </p:to>
                                    </p:set>
                                    <p:set>
                                      <p:cBhvr>
                                        <p:cTn id="68" dur="2000" fill="hold"/>
                                        <p:tgtEl>
                                          <p:spTgt spid="6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69"/>
                                        </p:tgtEl>
                                        <p:attrNameLst>
                                          <p:attrName>fillcolor</p:attrName>
                                        </p:attrNameLst>
                                      </p:cBhvr>
                                      <p:to>
                                        <a:srgbClr val="33CC33"/>
                                      </p:to>
                                    </p:animClr>
                                    <p:set>
                                      <p:cBhvr>
                                        <p:cTn id="71" dur="2000" fill="hold"/>
                                        <p:tgtEl>
                                          <p:spTgt spid="69"/>
                                        </p:tgtEl>
                                        <p:attrNameLst>
                                          <p:attrName>fill.type</p:attrName>
                                        </p:attrNameLst>
                                      </p:cBhvr>
                                      <p:to>
                                        <p:strVal val="solid"/>
                                      </p:to>
                                    </p:set>
                                    <p:set>
                                      <p:cBhvr>
                                        <p:cTn id="72" dur="2000" fill="hold"/>
                                        <p:tgtEl>
                                          <p:spTgt spid="6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69"/>
                                        </p:tgtEl>
                                        <p:attrNameLst>
                                          <p:attrName>fillcolor</p:attrName>
                                        </p:attrNameLst>
                                      </p:cBhvr>
                                      <p:to>
                                        <a:schemeClr val="accent1"/>
                                      </p:to>
                                    </p:animClr>
                                    <p:set>
                                      <p:cBhvr>
                                        <p:cTn id="75" dur="2000" fill="hold"/>
                                        <p:tgtEl>
                                          <p:spTgt spid="69"/>
                                        </p:tgtEl>
                                        <p:attrNameLst>
                                          <p:attrName>fill.type</p:attrName>
                                        </p:attrNameLst>
                                      </p:cBhvr>
                                      <p:to>
                                        <p:strVal val="solid"/>
                                      </p:to>
                                    </p:set>
                                    <p:set>
                                      <p:cBhvr>
                                        <p:cTn id="76" dur="20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70"/>
                                        </p:tgtEl>
                                        <p:attrNameLst>
                                          <p:attrName>fillcolor</p:attrName>
                                        </p:attrNameLst>
                                      </p:cBhvr>
                                      <p:to>
                                        <a:srgbClr val="33CC33"/>
                                      </p:to>
                                    </p:animClr>
                                    <p:set>
                                      <p:cBhvr>
                                        <p:cTn id="79" dur="2000" fill="hold"/>
                                        <p:tgtEl>
                                          <p:spTgt spid="70"/>
                                        </p:tgtEl>
                                        <p:attrNameLst>
                                          <p:attrName>fill.type</p:attrName>
                                        </p:attrNameLst>
                                      </p:cBhvr>
                                      <p:to>
                                        <p:strVal val="solid"/>
                                      </p:to>
                                    </p:set>
                                    <p:set>
                                      <p:cBhvr>
                                        <p:cTn id="80" dur="20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70"/>
                                        </p:tgtEl>
                                        <p:attrNameLst>
                                          <p:attrName>fillcolor</p:attrName>
                                        </p:attrNameLst>
                                      </p:cBhvr>
                                      <p:to>
                                        <a:schemeClr val="accent1"/>
                                      </p:to>
                                    </p:animClr>
                                    <p:set>
                                      <p:cBhvr>
                                        <p:cTn id="83" dur="2000" fill="hold"/>
                                        <p:tgtEl>
                                          <p:spTgt spid="70"/>
                                        </p:tgtEl>
                                        <p:attrNameLst>
                                          <p:attrName>fill.type</p:attrName>
                                        </p:attrNameLst>
                                      </p:cBhvr>
                                      <p:to>
                                        <p:strVal val="solid"/>
                                      </p:to>
                                    </p:set>
                                    <p:set>
                                      <p:cBhvr>
                                        <p:cTn id="84" dur="2000" fill="hold"/>
                                        <p:tgtEl>
                                          <p:spTgt spid="70"/>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71"/>
                                        </p:tgtEl>
                                        <p:attrNameLst>
                                          <p:attrName>fillcolor</p:attrName>
                                        </p:attrNameLst>
                                      </p:cBhvr>
                                      <p:to>
                                        <a:srgbClr val="33CC33"/>
                                      </p:to>
                                    </p:animClr>
                                    <p:set>
                                      <p:cBhvr>
                                        <p:cTn id="87" dur="2000" fill="hold"/>
                                        <p:tgtEl>
                                          <p:spTgt spid="71"/>
                                        </p:tgtEl>
                                        <p:attrNameLst>
                                          <p:attrName>fill.type</p:attrName>
                                        </p:attrNameLst>
                                      </p:cBhvr>
                                      <p:to>
                                        <p:strVal val="solid"/>
                                      </p:to>
                                    </p:set>
                                    <p:set>
                                      <p:cBhvr>
                                        <p:cTn id="88" dur="2000" fill="hold"/>
                                        <p:tgtEl>
                                          <p:spTgt spid="71"/>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71"/>
                                        </p:tgtEl>
                                        <p:attrNameLst>
                                          <p:attrName>fillcolor</p:attrName>
                                        </p:attrNameLst>
                                      </p:cBhvr>
                                      <p:to>
                                        <a:schemeClr val="accent1"/>
                                      </p:to>
                                    </p:animClr>
                                    <p:set>
                                      <p:cBhvr>
                                        <p:cTn id="91" dur="2000" fill="hold"/>
                                        <p:tgtEl>
                                          <p:spTgt spid="71"/>
                                        </p:tgtEl>
                                        <p:attrNameLst>
                                          <p:attrName>fill.type</p:attrName>
                                        </p:attrNameLst>
                                      </p:cBhvr>
                                      <p:to>
                                        <p:strVal val="solid"/>
                                      </p:to>
                                    </p:set>
                                    <p:set>
                                      <p:cBhvr>
                                        <p:cTn id="92" dur="2000" fill="hold"/>
                                        <p:tgtEl>
                                          <p:spTgt spid="7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1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withEffect">
                                  <p:stCondLst>
                                    <p:cond delay="0"/>
                                  </p:stCondLst>
                                  <p:childTnLst>
                                    <p:animClr clrSpc="rgb" dir="cw">
                                      <p:cBhvr>
                                        <p:cTn id="97" dur="2000" fill="hold"/>
                                        <p:tgtEl>
                                          <p:spTgt spid="44"/>
                                        </p:tgtEl>
                                        <p:attrNameLst>
                                          <p:attrName>fillcolor</p:attrName>
                                        </p:attrNameLst>
                                      </p:cBhvr>
                                      <p:to>
                                        <a:srgbClr val="009900"/>
                                      </p:to>
                                    </p:animClr>
                                    <p:set>
                                      <p:cBhvr>
                                        <p:cTn id="98" dur="2000" fill="hold"/>
                                        <p:tgtEl>
                                          <p:spTgt spid="44"/>
                                        </p:tgtEl>
                                        <p:attrNameLst>
                                          <p:attrName>fill.type</p:attrName>
                                        </p:attrNameLst>
                                      </p:cBhvr>
                                      <p:to>
                                        <p:strVal val="solid"/>
                                      </p:to>
                                    </p:set>
                                    <p:set>
                                      <p:cBhvr>
                                        <p:cTn id="99" dur="2000" fill="hold"/>
                                        <p:tgtEl>
                                          <p:spTgt spid="44"/>
                                        </p:tgtEl>
                                        <p:attrNameLst>
                                          <p:attrName>fill.on</p:attrName>
                                        </p:attrNameLst>
                                      </p:cBhvr>
                                      <p:to>
                                        <p:strVal val="tru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00" presetID="1" presetClass="emph" presetSubtype="2" fill="hold" nodeType="withEffect">
                                  <p:stCondLst>
                                    <p:cond delay="0"/>
                                  </p:stCondLst>
                                  <p:childTnLst>
                                    <p:animClr clrSpc="rgb" dir="cw">
                                      <p:cBhvr>
                                        <p:cTn id="101" dur="2000" fill="hold"/>
                                        <p:tgtEl>
                                          <p:spTgt spid="47"/>
                                        </p:tgtEl>
                                        <p:attrNameLst>
                                          <p:attrName>fillcolor</p:attrName>
                                        </p:attrNameLst>
                                      </p:cBhvr>
                                      <p:to>
                                        <a:srgbClr val="009900"/>
                                      </p:to>
                                    </p:animClr>
                                    <p:set>
                                      <p:cBhvr>
                                        <p:cTn id="102" dur="2000" fill="hold"/>
                                        <p:tgtEl>
                                          <p:spTgt spid="47"/>
                                        </p:tgtEl>
                                        <p:attrNameLst>
                                          <p:attrName>fill.type</p:attrName>
                                        </p:attrNameLst>
                                      </p:cBhvr>
                                      <p:to>
                                        <p:strVal val="solid"/>
                                      </p:to>
                                    </p:set>
                                    <p:set>
                                      <p:cBhvr>
                                        <p:cTn id="103" dur="2000" fill="hold"/>
                                        <p:tgtEl>
                                          <p:spTgt spid="47"/>
                                        </p:tgtEl>
                                        <p:attrNameLst>
                                          <p:attrName>fill.on</p:attrName>
                                        </p:attrNameLst>
                                      </p:cBhvr>
                                      <p:to>
                                        <p:strVal val="true"/>
                                      </p:to>
                                    </p:set>
                                  </p:childTnLst>
                                </p:cTn>
                              </p:par>
                            </p:childTnLst>
                          </p:cTn>
                        </p:par>
                        <p:par>
                          <p:cTn id="104" fill="hold">
                            <p:stCondLst>
                              <p:cond delay="200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par>
                          <p:cTn id="107" fill="hold">
                            <p:stCondLst>
                              <p:cond delay="2000"/>
                            </p:stCondLst>
                            <p:childTnLst>
                              <p:par>
                                <p:cTn id="108" presetID="1" presetClass="emph" presetSubtype="2" fill="hold" nodeType="afterEffect">
                                  <p:stCondLst>
                                    <p:cond delay="0"/>
                                  </p:stCondLst>
                                  <p:childTnLst>
                                    <p:animClr clrSpc="rgb" dir="cw">
                                      <p:cBhvr>
                                        <p:cTn id="109" dur="2000" fill="hold"/>
                                        <p:tgtEl>
                                          <p:spTgt spid="44"/>
                                        </p:tgtEl>
                                        <p:attrNameLst>
                                          <p:attrName>fillcolor</p:attrName>
                                        </p:attrNameLst>
                                      </p:cBhvr>
                                      <p:to>
                                        <a:schemeClr val="accent1"/>
                                      </p:to>
                                    </p:animClr>
                                    <p:set>
                                      <p:cBhvr>
                                        <p:cTn id="110" dur="2000" fill="hold"/>
                                        <p:tgtEl>
                                          <p:spTgt spid="44"/>
                                        </p:tgtEl>
                                        <p:attrNameLst>
                                          <p:attrName>fill.type</p:attrName>
                                        </p:attrNameLst>
                                      </p:cBhvr>
                                      <p:to>
                                        <p:strVal val="solid"/>
                                      </p:to>
                                    </p:set>
                                    <p:set>
                                      <p:cBhvr>
                                        <p:cTn id="111" dur="2000" fill="hold"/>
                                        <p:tgtEl>
                                          <p:spTgt spid="44"/>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7"/>
                                        </p:tgtEl>
                                        <p:attrNameLst>
                                          <p:attrName>fillcolor</p:attrName>
                                        </p:attrNameLst>
                                      </p:cBhvr>
                                      <p:to>
                                        <a:schemeClr val="accent1"/>
                                      </p:to>
                                    </p:animClr>
                                    <p:set>
                                      <p:cBhvr>
                                        <p:cTn id="114" dur="2000" fill="hold"/>
                                        <p:tgtEl>
                                          <p:spTgt spid="47"/>
                                        </p:tgtEl>
                                        <p:attrNameLst>
                                          <p:attrName>fill.type</p:attrName>
                                        </p:attrNameLst>
                                      </p:cBhvr>
                                      <p:to>
                                        <p:strVal val="solid"/>
                                      </p:to>
                                    </p:set>
                                    <p:set>
                                      <p:cBhvr>
                                        <p:cTn id="115" dur="2000" fill="hold"/>
                                        <p:tgtEl>
                                          <p:spTgt spid="4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124" restart="whenNotActive" fill="hold" evtFilter="cancelBubble" nodeType="interactiveSeq">
                <p:stCondLst>
                  <p:cond evt="onClick" delay="0">
                    <p:tgtEl>
                      <p:spTgt spid="17"/>
                    </p:tgtEl>
                  </p:cond>
                </p:stCondLst>
                <p:endSync evt="end" delay="0">
                  <p:rtn val="all"/>
                </p:endSync>
                <p:childTnLst>
                  <p:par>
                    <p:cTn id="125" fill="hold">
                      <p:stCondLst>
                        <p:cond delay="0"/>
                      </p:stCondLst>
                      <p:childTnLst>
                        <p:par>
                          <p:cTn id="126" fill="hold">
                            <p:stCondLst>
                              <p:cond delay="0"/>
                            </p:stCondLst>
                            <p:childTnLst>
                              <p:par>
                                <p:cTn id="127" presetID="1" presetClass="entr"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33" restart="whenNotActive" fill="hold" evtFilter="cancelBubble" nodeType="interactiveSeq">
                <p:stCondLst>
                  <p:cond evt="onClick" delay="0">
                    <p:tgtEl>
                      <p:spTgt spid="20"/>
                    </p:tgtEl>
                  </p:cond>
                </p:stCondLst>
                <p:endSync evt="end" delay="0">
                  <p:rtn val="all"/>
                </p:endSync>
                <p:childTnLst>
                  <p:par>
                    <p:cTn id="134" fill="hold">
                      <p:stCondLst>
                        <p:cond delay="0"/>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2" restart="whenNotActive" fill="hold" evtFilter="cancelBubble" nodeType="interactiveSeq">
                <p:stCondLst>
                  <p:cond evt="onClick" delay="0">
                    <p:tgtEl>
                      <p:spTgt spid="29"/>
                    </p:tgtEl>
                  </p:cond>
                </p:stCondLst>
                <p:endSync evt="end" delay="0">
                  <p:rtn val="all"/>
                </p:endSync>
                <p:childTnLst>
                  <p:par>
                    <p:cTn id="143" fill="hold">
                      <p:stCondLst>
                        <p:cond delay="0"/>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151" restart="whenNotActive" fill="hold" evtFilter="cancelBubble" nodeType="interactiveSeq">
                <p:stCondLst>
                  <p:cond evt="onClick" delay="0">
                    <p:tgtEl>
                      <p:spTgt spid="28"/>
                    </p:tgtEl>
                  </p:cond>
                </p:stCondLst>
                <p:endSync evt="end" delay="0">
                  <p:rtn val="all"/>
                </p:endSync>
                <p:childTnLst>
                  <p:par>
                    <p:cTn id="152" fill="hold">
                      <p:stCondLst>
                        <p:cond delay="0"/>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60" restart="whenNotActive" fill="hold" evtFilter="cancelBubble" nodeType="interactiveSeq">
                <p:stCondLst>
                  <p:cond evt="onClick" delay="0">
                    <p:tgtEl>
                      <p:spTgt spid="27"/>
                    </p:tgtEl>
                  </p:cond>
                </p:stCondLst>
                <p:endSync evt="end" delay="0">
                  <p:rtn val="all"/>
                </p:endSync>
                <p:childTnLst>
                  <p:par>
                    <p:cTn id="161" fill="hold">
                      <p:stCondLst>
                        <p:cond delay="0"/>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169" restart="whenNotActive" fill="hold" evtFilter="cancelBubble" nodeType="interactiveSeq">
                <p:stCondLst>
                  <p:cond evt="onClick" delay="0">
                    <p:tgtEl>
                      <p:spTgt spid="21"/>
                    </p:tgtEl>
                  </p:cond>
                </p:stCondLst>
                <p:endSync evt="end" delay="0">
                  <p:rtn val="all"/>
                </p:endSync>
                <p:childTnLst>
                  <p:par>
                    <p:cTn id="170" fill="hold">
                      <p:stCondLst>
                        <p:cond delay="0"/>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78" restart="whenNotActive" fill="hold" evtFilter="cancelBubble" nodeType="interactiveSeq">
                <p:stCondLst>
                  <p:cond evt="onClick" delay="0">
                    <p:tgtEl>
                      <p:spTgt spid="22"/>
                    </p:tgtEl>
                  </p:cond>
                </p:stCondLst>
                <p:endSync evt="end" delay="0">
                  <p:rtn val="all"/>
                </p:endSync>
                <p:childTnLst>
                  <p:par>
                    <p:cTn id="179" fill="hold">
                      <p:stCondLst>
                        <p:cond delay="0"/>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87" restart="whenNotActive" fill="hold" evtFilter="cancelBubble" nodeType="interactiveSeq">
                <p:stCondLst>
                  <p:cond evt="onClick" delay="0">
                    <p:tgtEl>
                      <p:spTgt spid="24"/>
                    </p:tgtEl>
                  </p:cond>
                </p:stCondLst>
                <p:endSync evt="end" delay="0">
                  <p:rtn val="all"/>
                </p:endSync>
                <p:childTnLst>
                  <p:par>
                    <p:cTn id="188" fill="hold">
                      <p:stCondLst>
                        <p:cond delay="0"/>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2"/>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96" restart="whenNotActive" fill="hold" evtFilter="cancelBubble" nodeType="interactiveSeq">
                <p:stCondLst>
                  <p:cond evt="onClick" delay="0">
                    <p:tgtEl>
                      <p:spTgt spid="26"/>
                    </p:tgtEl>
                  </p:cond>
                </p:stCondLst>
                <p:endSync evt="end" delay="0">
                  <p:rtn val="all"/>
                </p:endSync>
                <p:childTnLst>
                  <p:par>
                    <p:cTn id="197" fill="hold">
                      <p:stCondLst>
                        <p:cond delay="0"/>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205" restart="whenNotActive" fill="hold" evtFilter="cancelBubble" nodeType="interactiveSeq">
                <p:stCondLst>
                  <p:cond evt="onClick" delay="0">
                    <p:tgtEl>
                      <p:spTgt spid="61"/>
                    </p:tgtEl>
                  </p:cond>
                </p:stCondLst>
                <p:endSync evt="end" delay="0">
                  <p:rtn val="all"/>
                </p:endSync>
                <p:childTnLst>
                  <p:par>
                    <p:cTn id="206" fill="hold">
                      <p:stCondLst>
                        <p:cond delay="0"/>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74"/>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214" restart="whenNotActive" fill="hold" evtFilter="cancelBubble" nodeType="interactiveSeq">
                <p:stCondLst>
                  <p:cond evt="onClick" delay="0">
                    <p:tgtEl>
                      <p:spTgt spid="62"/>
                    </p:tgtEl>
                  </p:cond>
                </p:stCondLst>
                <p:endSync evt="end" delay="0">
                  <p:rtn val="all"/>
                </p:endSync>
                <p:childTnLst>
                  <p:par>
                    <p:cTn id="215" fill="hold">
                      <p:stCondLst>
                        <p:cond delay="0"/>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23" restart="whenNotActive" fill="hold" evtFilter="cancelBubble" nodeType="interactiveSeq">
                <p:stCondLst>
                  <p:cond evt="onClick" delay="0">
                    <p:tgtEl>
                      <p:spTgt spid="63"/>
                    </p:tgtEl>
                  </p:cond>
                </p:stCondLst>
                <p:endSync evt="end" delay="0">
                  <p:rtn val="all"/>
                </p:endSync>
                <p:childTnLst>
                  <p:par>
                    <p:cTn id="224" fill="hold">
                      <p:stCondLst>
                        <p:cond delay="0"/>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232" restart="whenNotActive" fill="hold" evtFilter="cancelBubble" nodeType="interactiveSeq">
                <p:stCondLst>
                  <p:cond evt="onClick" delay="0">
                    <p:tgtEl>
                      <p:spTgt spid="64"/>
                    </p:tgtEl>
                  </p:cond>
                </p:stCondLst>
                <p:endSync evt="end" delay="0">
                  <p:rtn val="all"/>
                </p:endSync>
                <p:childTnLst>
                  <p:par>
                    <p:cTn id="233" fill="hold">
                      <p:stCondLst>
                        <p:cond delay="0"/>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77"/>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241" restart="whenNotActive" fill="hold" evtFilter="cancelBubble" nodeType="interactiveSeq">
                <p:stCondLst>
                  <p:cond evt="onClick" delay="0">
                    <p:tgtEl>
                      <p:spTgt spid="69"/>
                    </p:tgtEl>
                  </p:cond>
                </p:stCondLst>
                <p:endSync evt="end" delay="0">
                  <p:rtn val="all"/>
                </p:endSync>
                <p:childTnLst>
                  <p:par>
                    <p:cTn id="242" fill="hold">
                      <p:stCondLst>
                        <p:cond delay="0"/>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250" restart="whenNotActive" fill="hold" evtFilter="cancelBubble" nodeType="interactiveSeq">
                <p:stCondLst>
                  <p:cond evt="onClick" delay="0">
                    <p:tgtEl>
                      <p:spTgt spid="66"/>
                    </p:tgtEl>
                  </p:cond>
                </p:stCondLst>
                <p:endSync evt="end" delay="0">
                  <p:rtn val="all"/>
                </p:endSync>
                <p:childTnLst>
                  <p:par>
                    <p:cTn id="251" fill="hold">
                      <p:stCondLst>
                        <p:cond delay="0"/>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79"/>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259" restart="whenNotActive" fill="hold" evtFilter="cancelBubble" nodeType="interactiveSeq">
                <p:stCondLst>
                  <p:cond evt="onClick" delay="0">
                    <p:tgtEl>
                      <p:spTgt spid="67"/>
                    </p:tgtEl>
                  </p:cond>
                </p:stCondLst>
                <p:endSync evt="end" delay="0">
                  <p:rtn val="all"/>
                </p:endSync>
                <p:childTnLst>
                  <p:par>
                    <p:cTn id="260" fill="hold">
                      <p:stCondLst>
                        <p:cond delay="0"/>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80"/>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xit" presetSubtype="0" fill="hold" grpId="1" nodeType="clickEffect">
                                  <p:stCondLst>
                                    <p:cond delay="0"/>
                                  </p:stCondLst>
                                  <p:childTnLst>
                                    <p:set>
                                      <p:cBhvr>
                                        <p:cTn id="267" dur="1" fill="hold">
                                          <p:stCondLst>
                                            <p:cond delay="0"/>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268" restart="whenNotActive" fill="hold" evtFilter="cancelBubble" nodeType="interactiveSeq">
                <p:stCondLst>
                  <p:cond evt="onClick" delay="0">
                    <p:tgtEl>
                      <p:spTgt spid="65"/>
                    </p:tgtEl>
                  </p:cond>
                </p:stCondLst>
                <p:endSync evt="end" delay="0">
                  <p:rtn val="all"/>
                </p:endSync>
                <p:childTnLst>
                  <p:par>
                    <p:cTn id="269" fill="hold">
                      <p:stCondLst>
                        <p:cond delay="0"/>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78"/>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78"/>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77" restart="whenNotActive" fill="hold" evtFilter="cancelBubble" nodeType="interactiveSeq">
                <p:stCondLst>
                  <p:cond evt="onClick" delay="0">
                    <p:tgtEl>
                      <p:spTgt spid="70"/>
                    </p:tgtEl>
                  </p:cond>
                </p:stCondLst>
                <p:endSync evt="end" delay="0">
                  <p:rtn val="all"/>
                </p:endSync>
                <p:childTnLst>
                  <p:par>
                    <p:cTn id="278" fill="hold">
                      <p:stCondLst>
                        <p:cond delay="0"/>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83"/>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6" restart="whenNotActive" fill="hold" evtFilter="cancelBubble" nodeType="interactiveSeq">
                <p:stCondLst>
                  <p:cond evt="onClick" delay="0">
                    <p:tgtEl>
                      <p:spTgt spid="71"/>
                    </p:tgtEl>
                  </p:cond>
                </p:stCondLst>
                <p:endSync evt="end" delay="0">
                  <p:rtn val="all"/>
                </p:endSync>
                <p:childTnLst>
                  <p:par>
                    <p:cTn id="287" fill="hold">
                      <p:stCondLst>
                        <p:cond delay="0"/>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8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295" restart="whenNotActive" fill="hold" evtFilter="cancelBubble" nodeType="interactiveSeq">
                <p:stCondLst>
                  <p:cond evt="onClick" delay="0">
                    <p:tgtEl>
                      <p:spTgt spid="68"/>
                    </p:tgtEl>
                  </p:cond>
                </p:stCondLst>
                <p:endSync evt="end" delay="0">
                  <p:rtn val="all"/>
                </p:endSync>
                <p:childTnLst>
                  <p:par>
                    <p:cTn id="296" fill="hold">
                      <p:stCondLst>
                        <p:cond delay="0"/>
                      </p:stCondLst>
                      <p:childTnLst>
                        <p:par>
                          <p:cTn id="297" fill="hold">
                            <p:stCondLst>
                              <p:cond delay="0"/>
                            </p:stCondLst>
                            <p:childTnLst>
                              <p:par>
                                <p:cTn id="298" presetID="1" presetClass="entr" presetSubtype="0" fill="hold" grpId="0" nodeType="clickEffect">
                                  <p:stCondLst>
                                    <p:cond delay="0"/>
                                  </p:stCondLst>
                                  <p:childTnLst>
                                    <p:set>
                                      <p:cBhvr>
                                        <p:cTn id="299" dur="1" fill="hold">
                                          <p:stCondLst>
                                            <p:cond delay="0"/>
                                          </p:stCondLst>
                                        </p:cTn>
                                        <p:tgtEl>
                                          <p:spTgt spid="81"/>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31" grpId="0" animBg="1"/>
      <p:bldP spid="31" grpId="1" animBg="1"/>
      <p:bldP spid="33" grpId="0" animBg="1"/>
      <p:bldP spid="33" grpId="1" animBg="1"/>
      <p:bldP spid="34" grpId="0" animBg="1"/>
      <p:bldP spid="34" grpId="1" animBg="1"/>
      <p:bldP spid="32" grpId="0" animBg="1"/>
      <p:bldP spid="32" grpId="1" animBg="1"/>
      <p:bldP spid="55" grpId="0" animBg="1"/>
      <p:bldP spid="55" grpId="1" animBg="1"/>
      <p:bldP spid="37" grpId="0" animBg="1"/>
      <p:bldP spid="37" grpId="1" animBg="1"/>
      <p:bldP spid="39" grpId="0" animBg="1"/>
      <p:bldP spid="39" grpId="1" animBg="1"/>
      <p:bldP spid="30" grpId="0" animBg="1"/>
      <p:bldP spid="30" grpId="1" animBg="1"/>
      <p:bldP spid="36" grpId="0" animBg="1"/>
      <p:bldP spid="36" grpId="1" animBg="1"/>
      <p:bldP spid="44" grpId="0"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1" grpId="0" animBg="1"/>
      <p:bldP spid="81" grpId="1" animBg="1"/>
      <p:bldP spid="82" grpId="0" animBg="1"/>
      <p:bldP spid="82" grpId="1" animBg="1"/>
      <p:bldP spid="80" grpId="0" animBg="1"/>
      <p:bldP spid="80" grpId="1" animBg="1"/>
      <p:bldP spid="83" grpId="0" animBg="1"/>
      <p:bldP spid="83" grpId="1" animBg="1"/>
      <p:bldP spid="84" grpId="0" animBg="1"/>
      <p:bldP spid="84" grpId="1" animBg="1"/>
      <p:bldP spid="76" grpId="0" animBg="1"/>
      <p:bldP spid="76" grpId="1" animBg="1"/>
      <p:bldP spid="2" grpId="0" animBg="1"/>
      <p:bldP spid="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Pdqd.2HtkaV6oTFx9D14g"/>
</p:tagLst>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5D6B"/>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o" ma:contentTypeID="0x0101008F65FA6E51BB4540B7079A94F962EC2D" ma:contentTypeVersion="0" ma:contentTypeDescription="Crear nuevo documento." ma:contentTypeScope="" ma:versionID="aa092bbc8e0ceceab6cb4e400b5deb0e">
  <xsd:schema xmlns:xsd="http://www.w3.org/2001/XMLSchema" xmlns:xs="http://www.w3.org/2001/XMLSchema" xmlns:p="http://schemas.microsoft.com/office/2006/metadata/properties" xmlns:ns2="e6bc5c54-95ce-4d6b-a69e-46b8d73664ec" targetNamespace="http://schemas.microsoft.com/office/2006/metadata/properties" ma:root="true" ma:fieldsID="aaaf16a9bcae07606eee6a200b07950e" ns2:_="">
    <xsd:import namespace="e6bc5c54-95ce-4d6b-a69e-46b8d73664e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bc5c54-95ce-4d6b-a69e-46b8d73664ec" elementFormDefault="qualified">
    <xsd:import namespace="http://schemas.microsoft.com/office/2006/documentManagement/types"/>
    <xsd:import namespace="http://schemas.microsoft.com/office/infopath/2007/PartnerControls"/>
    <xsd:element name="_dlc_DocId" ma:index="8" nillable="true" ma:displayName="Valor de Id. de documento" ma:description="El valor del identificador de documento asignado a este elemento." ma:internalName="_dlc_DocId" ma:readOnly="true">
      <xsd:simpleType>
        <xsd:restriction base="dms:Text"/>
      </xsd:simpleType>
    </xsd:element>
    <xsd:element name="_dlc_DocIdUrl" ma:index="9" nillable="true" ma:displayName="Id. de documento" ma:description="Vínculo permanente 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e6bc5c54-95ce-4d6b-a69e-46b8d73664ec">VRZJZ7NJW3N4-191-6</_dlc_DocId>
    <_dlc_DocIdUrl xmlns="e6bc5c54-95ce-4d6b-a69e-46b8d73664ec">
      <Url>http://wsp2010/sitios/Gestion-PMO/comite_directivo/Preguntas y Respuestas/_layouts/DocIdRedir.aspx?ID=VRZJZ7NJW3N4-191-6</Url>
      <Description>VRZJZ7NJW3N4-191-6</Description>
    </_dlc_DocIdUrl>
  </documentManagement>
</p:properties>
</file>

<file path=customXml/itemProps1.xml><?xml version="1.0" encoding="utf-8"?>
<ds:datastoreItem xmlns:ds="http://schemas.openxmlformats.org/officeDocument/2006/customXml" ds:itemID="{1052B9F9-73F9-4E89-97EB-41EC5D91AF14}"/>
</file>

<file path=customXml/itemProps2.xml><?xml version="1.0" encoding="utf-8"?>
<ds:datastoreItem xmlns:ds="http://schemas.openxmlformats.org/officeDocument/2006/customXml" ds:itemID="{A94DA0FC-D4D9-4347-A0EC-A1EAD70600FE}"/>
</file>

<file path=customXml/itemProps3.xml><?xml version="1.0" encoding="utf-8"?>
<ds:datastoreItem xmlns:ds="http://schemas.openxmlformats.org/officeDocument/2006/customXml" ds:itemID="{2F87F11A-0CBF-4CCA-9674-5402E53AFEFA}"/>
</file>

<file path=customXml/itemProps4.xml><?xml version="1.0" encoding="utf-8"?>
<ds:datastoreItem xmlns:ds="http://schemas.openxmlformats.org/officeDocument/2006/customXml" ds:itemID="{68183B8A-1FBE-42BD-B9CB-24DFA2DF737F}"/>
</file>

<file path=docProps/app.xml><?xml version="1.0" encoding="utf-8"?>
<Properties xmlns="http://schemas.openxmlformats.org/officeDocument/2006/extended-properties" xmlns:vt="http://schemas.openxmlformats.org/officeDocument/2006/docPropsVTypes">
  <TotalTime>154</TotalTime>
  <Words>38560</Words>
  <Application>Microsoft Office PowerPoint</Application>
  <PresentationFormat>Presentación en pantalla (4:3)</PresentationFormat>
  <Paragraphs>3961</Paragraphs>
  <Slides>39</Slides>
  <Notes>22</Notes>
  <HiddenSlides>36</HiddenSlides>
  <MMClips>0</MMClips>
  <ScaleCrop>false</ScaleCrop>
  <HeadingPairs>
    <vt:vector size="8" baseType="variant">
      <vt:variant>
        <vt:lpstr>Tema</vt:lpstr>
      </vt:variant>
      <vt:variant>
        <vt:i4>6</vt:i4>
      </vt:variant>
      <vt:variant>
        <vt:lpstr>Servidores OLE incrustados</vt:lpstr>
      </vt:variant>
      <vt:variant>
        <vt:i4>1</vt:i4>
      </vt:variant>
      <vt:variant>
        <vt:lpstr>Títulos de diapositiva</vt:lpstr>
      </vt:variant>
      <vt:variant>
        <vt:i4>39</vt:i4>
      </vt:variant>
      <vt:variant>
        <vt:lpstr>Presentaciones personalizadas</vt:lpstr>
      </vt:variant>
      <vt:variant>
        <vt:i4>4</vt:i4>
      </vt:variant>
    </vt:vector>
  </HeadingPairs>
  <TitlesOfParts>
    <vt:vector size="50" baseType="lpstr">
      <vt:lpstr>1_Tema de Office</vt:lpstr>
      <vt:lpstr>ModernPortfolio</vt:lpstr>
      <vt:lpstr>Tema de Office</vt:lpstr>
      <vt:lpstr>2_Tema de Office</vt:lpstr>
      <vt:lpstr>3_Tema de Office</vt:lpstr>
      <vt:lpstr>4_Tema de Office</vt:lpstr>
      <vt:lpstr>Hoja de cálculo binaria</vt:lpstr>
      <vt:lpstr>Reunión “Preguntas y Respuestas”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Premisas de trabajo</vt:lpstr>
      <vt:lpstr>Avances a la fecha</vt:lpstr>
      <vt:lpstr>Nuevo Plan de Trabajo</vt:lpstr>
      <vt:lpstr>Necesidades de otras áreas de la DIVOT</vt:lpstr>
      <vt:lpstr>Presentación de PowerPoint</vt:lpstr>
      <vt:lpstr>Reunión “Preguntas y Respuestas”</vt:lpstr>
      <vt:lpstr>Índice</vt:lpstr>
      <vt:lpstr>    Organigrama</vt:lpstr>
      <vt:lpstr>Qué Hacemos</vt:lpstr>
      <vt:lpstr>Qué Hacemos  en la Sección Cuenta Corriente y Captación</vt:lpstr>
      <vt:lpstr>Qué Hacemos en la Sección Canje</vt:lpstr>
      <vt:lpstr>Qué Hacemos en Sección Convenios de Empresas</vt:lpstr>
      <vt:lpstr>Qué Necesitamos?</vt:lpstr>
      <vt:lpstr>Presentación de PowerPoint</vt:lpstr>
      <vt:lpstr>Presentación de PowerPoint</vt:lpstr>
      <vt:lpstr>METODOLOGIA TRADICIONAL</vt:lpstr>
      <vt:lpstr>CANALES_DIGITALES</vt:lpstr>
      <vt:lpstr>PASIVOS</vt:lpstr>
      <vt:lpstr>Sistemas_Core</vt:lpstr>
    </vt:vector>
  </TitlesOfParts>
  <Company>Banco de Chile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Reunión “Preguntas y Respuestas”</dc:title>
  <dc:creator>mespinozal</dc:creator>
  <cp:lastModifiedBy>mespinozal</cp:lastModifiedBy>
  <cp:revision>11</cp:revision>
  <dcterms:created xsi:type="dcterms:W3CDTF">2014-09-29T13:12:13Z</dcterms:created>
  <dcterms:modified xsi:type="dcterms:W3CDTF">2014-10-02T15:28:08Z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0x0101008F65FA6E51BB4540B7079A94F962EC2D</vt:lpwstr>
  </property>
  <property fmtid="{D5CDD505-2E9C-101B-9397-08002B2CF9AE}" pid="3" name="_dlc_DocIdItemGuid">
    <vt:lpwstr>056bd3ca-9880-4579-a4ae-342fa05d78ed</vt:lpwstr>
  </property>
</Properties>
</file>